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67" r:id="rId3"/>
    <p:sldId id="569" r:id="rId5"/>
    <p:sldId id="570" r:id="rId6"/>
    <p:sldId id="571" r:id="rId7"/>
    <p:sldId id="572" r:id="rId8"/>
    <p:sldId id="573" r:id="rId9"/>
    <p:sldId id="574" r:id="rId10"/>
    <p:sldId id="575" r:id="rId11"/>
    <p:sldId id="576" r:id="rId12"/>
    <p:sldId id="577" r:id="rId13"/>
    <p:sldId id="578" r:id="rId14"/>
    <p:sldId id="579" r:id="rId15"/>
    <p:sldId id="580" r:id="rId16"/>
    <p:sldId id="581" r:id="rId17"/>
    <p:sldId id="582" r:id="rId18"/>
    <p:sldId id="583" r:id="rId19"/>
    <p:sldId id="584" r:id="rId20"/>
    <p:sldId id="624" r:id="rId21"/>
    <p:sldId id="625" r:id="rId22"/>
    <p:sldId id="626" r:id="rId23"/>
    <p:sldId id="614" r:id="rId24"/>
    <p:sldId id="615" r:id="rId25"/>
    <p:sldId id="616" r:id="rId26"/>
    <p:sldId id="617" r:id="rId27"/>
    <p:sldId id="618" r:id="rId28"/>
    <p:sldId id="619" r:id="rId29"/>
    <p:sldId id="620" r:id="rId30"/>
    <p:sldId id="627" r:id="rId31"/>
    <p:sldId id="587"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7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2"/>
    <p:restoredTop sz="95827"/>
  </p:normalViewPr>
  <p:slideViewPr>
    <p:cSldViewPr snapToGrid="0" snapToObjects="1">
      <p:cViewPr varScale="1">
        <p:scale>
          <a:sx n="62" d="100"/>
          <a:sy n="62" d="100"/>
        </p:scale>
        <p:origin x="6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4" name="标题文本"/>
          <p:cNvSpPr txBox="1">
            <a:spLocks noGrp="1"/>
          </p:cNvSpPr>
          <p:nvPr>
            <p:ph type="title" hasCustomPrompt="1"/>
          </p:nvPr>
        </p:nvSpPr>
        <p:spPr>
          <a:xfrm>
            <a:off x="4833937" y="2303859"/>
            <a:ext cx="14716126" cy="4643438"/>
          </a:xfrm>
          <a:prstGeom prst="rect">
            <a:avLst/>
          </a:prstGeom>
        </p:spPr>
        <p:txBody>
          <a:bodyPr anchor="b"/>
          <a:lstStyle/>
          <a:p>
            <a:r>
              <a:t>标题文本</a:t>
            </a:r>
          </a:p>
        </p:txBody>
      </p:sp>
      <p:sp>
        <p:nvSpPr>
          <p:cNvPr id="15" name="正文级别 1…"/>
          <p:cNvSpPr txBox="1">
            <a:spLocks noGrp="1"/>
          </p:cNvSpPr>
          <p:nvPr>
            <p:ph type="body" sz="quarter" idx="1" hasCustomPrompt="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16"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12"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pic>
        <p:nvPicPr>
          <p:cNvPr id="120"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21" name="图片 1" descr="图片 1"/>
          <p:cNvPicPr>
            <a:picLocks noChangeAspect="1"/>
          </p:cNvPicPr>
          <p:nvPr/>
        </p:nvPicPr>
        <p:blipFill>
          <a:blip r:embed="rId3"/>
          <a:stretch>
            <a:fillRect/>
          </a:stretch>
        </p:blipFill>
        <p:spPr>
          <a:xfrm>
            <a:off x="0" y="0"/>
            <a:ext cx="24387811" cy="13716636"/>
          </a:xfrm>
          <a:prstGeom prst="rect">
            <a:avLst/>
          </a:prstGeom>
          <a:ln w="12700">
            <a:miter lim="400000"/>
            <a:headEnd/>
            <a:tailEnd/>
          </a:ln>
        </p:spPr>
      </p:pic>
      <p:pic>
        <p:nvPicPr>
          <p:cNvPr id="122"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sp>
        <p:nvSpPr>
          <p:cNvPr id="1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pic>
        <p:nvPicPr>
          <p:cNvPr id="131" name="ppt-1080X1920-ǳɫ-13.jpg" descr="ppt-1080X1920-ǳɫ-13.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32" name="形状"/>
          <p:cNvSpPr/>
          <p:nvPr/>
        </p:nvSpPr>
        <p:spPr>
          <a:xfrm rot="5400000">
            <a:off x="1706523" y="-1907064"/>
            <a:ext cx="5234054" cy="8888470"/>
          </a:xfrm>
          <a:custGeom>
            <a:avLst/>
            <a:gdLst/>
            <a:ahLst/>
            <a:cxnLst>
              <a:cxn ang="0">
                <a:pos x="wd2" y="hd2"/>
              </a:cxn>
              <a:cxn ang="5400000">
                <a:pos x="wd2" y="hd2"/>
              </a:cxn>
              <a:cxn ang="10800000">
                <a:pos x="wd2" y="hd2"/>
              </a:cxn>
              <a:cxn ang="16200000">
                <a:pos x="wd2" y="hd2"/>
              </a:cxn>
            </a:cxnLst>
            <a:rect l="0" t="0" r="r" b="b"/>
            <a:pathLst>
              <a:path w="21600" h="21600" extrusionOk="0">
                <a:moveTo>
                  <a:pt x="26" y="0"/>
                </a:moveTo>
                <a:lnTo>
                  <a:pt x="0" y="21465"/>
                </a:lnTo>
                <a:lnTo>
                  <a:pt x="21600" y="21600"/>
                </a:lnTo>
                <a:cubicBezTo>
                  <a:pt x="17906" y="17856"/>
                  <a:pt x="14195" y="14118"/>
                  <a:pt x="10466" y="10387"/>
                </a:cubicBezTo>
                <a:cubicBezTo>
                  <a:pt x="7001" y="6919"/>
                  <a:pt x="3521" y="3457"/>
                  <a:pt x="26" y="0"/>
                </a:cubicBezTo>
                <a:close/>
              </a:path>
            </a:pathLst>
          </a:custGeom>
          <a:solidFill>
            <a:schemeClr val="accent2">
              <a:hueOff val="167855"/>
              <a:satOff val="17755"/>
              <a:lumOff val="-16663"/>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39"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3" name="图像"/>
          <p:cNvSpPr>
            <a:spLocks noGrp="1"/>
          </p:cNvSpPr>
          <p:nvPr>
            <p:ph type="pic" sz="half" idx="21"/>
          </p:nvPr>
        </p:nvSpPr>
        <p:spPr>
          <a:xfrm>
            <a:off x="5329062" y="406546"/>
            <a:ext cx="13716003" cy="9148765"/>
          </a:xfrm>
          <a:prstGeom prst="rect">
            <a:avLst/>
          </a:prstGeom>
        </p:spPr>
        <p:txBody>
          <a:bodyPr lIns="91439" tIns="45719" rIns="91439" bIns="45719" anchor="t">
            <a:noAutofit/>
          </a:bodyPr>
          <a:lstStyle/>
          <a:p/>
        </p:txBody>
      </p:sp>
      <p:sp>
        <p:nvSpPr>
          <p:cNvPr id="24" name="标题文本"/>
          <p:cNvSpPr txBox="1">
            <a:spLocks noGrp="1"/>
          </p:cNvSpPr>
          <p:nvPr>
            <p:ph type="title" hasCustomPrompt="1"/>
          </p:nvPr>
        </p:nvSpPr>
        <p:spPr>
          <a:xfrm>
            <a:off x="4833937" y="9447609"/>
            <a:ext cx="14716126" cy="2000251"/>
          </a:xfrm>
          <a:prstGeom prst="rect">
            <a:avLst/>
          </a:prstGeom>
        </p:spPr>
        <p:txBody>
          <a:bodyPr anchor="b"/>
          <a:lstStyle/>
          <a:p>
            <a:r>
              <a:t>标题文本</a:t>
            </a:r>
          </a:p>
        </p:txBody>
      </p:sp>
      <p:sp>
        <p:nvSpPr>
          <p:cNvPr id="25" name="正文级别 1…"/>
          <p:cNvSpPr txBox="1">
            <a:spLocks noGrp="1"/>
          </p:cNvSpPr>
          <p:nvPr>
            <p:ph type="body" sz="quarter" idx="1" hasCustomPrompt="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pic>
        <p:nvPicPr>
          <p:cNvPr id="33" name="ppt内页（白色）-首页-绿色.jpg" descr="ppt内页（白色）-首页-绿色.jpg"/>
          <p:cNvPicPr>
            <a:picLocks noChangeAspect="1"/>
          </p:cNvPicPr>
          <p:nvPr/>
        </p:nvPicPr>
        <p:blipFill>
          <a:blip r:embed="rId2"/>
          <a:stretch>
            <a:fillRect/>
          </a:stretch>
        </p:blipFill>
        <p:spPr>
          <a:xfrm>
            <a:off x="4934" y="-1"/>
            <a:ext cx="24374132" cy="13716001"/>
          </a:xfrm>
          <a:prstGeom prst="rect">
            <a:avLst/>
          </a:prstGeom>
          <a:ln w="12700">
            <a:miter lim="400000"/>
            <a:headEnd/>
            <a:tailEnd/>
          </a:ln>
        </p:spPr>
      </p:pic>
      <p:pic>
        <p:nvPicPr>
          <p:cNvPr id="34" name="FIT2CLOUD飞致云 logo 蓝色 无空白.png" descr="FIT2CLOUD飞致云 logo 蓝色 无空白.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59" name="标题文本"/>
          <p:cNvSpPr txBox="1">
            <a:spLocks noGrp="1"/>
          </p:cNvSpPr>
          <p:nvPr>
            <p:ph type="title" hasCustomPrompt="1"/>
          </p:nvPr>
        </p:nvSpPr>
        <p:spPr>
          <a:prstGeom prst="rect">
            <a:avLst/>
          </a:prstGeom>
        </p:spPr>
        <p:txBody>
          <a:bodyPr/>
          <a:lstStyle/>
          <a:p>
            <a:r>
              <a:t>标题文本</a:t>
            </a:r>
          </a:p>
        </p:txBody>
      </p:sp>
      <p:sp>
        <p:nvSpPr>
          <p:cNvPr id="60"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8" name="图像"/>
          <p:cNvSpPr>
            <a:spLocks noGrp="1"/>
          </p:cNvSpPr>
          <p:nvPr>
            <p:ph type="pic" sz="half" idx="21"/>
          </p:nvPr>
        </p:nvSpPr>
        <p:spPr>
          <a:xfrm>
            <a:off x="8794253" y="3637358"/>
            <a:ext cx="13260587" cy="8840392"/>
          </a:xfrm>
          <a:prstGeom prst="rect">
            <a:avLst/>
          </a:prstGeom>
        </p:spPr>
        <p:txBody>
          <a:bodyPr lIns="91439" tIns="45719" rIns="91439" bIns="45719" anchor="t">
            <a:noAutofit/>
          </a:bodyPr>
          <a:lstStyle/>
          <a:p/>
        </p:txBody>
      </p:sp>
      <p:sp>
        <p:nvSpPr>
          <p:cNvPr id="69" name="标题文本"/>
          <p:cNvSpPr txBox="1">
            <a:spLocks noGrp="1"/>
          </p:cNvSpPr>
          <p:nvPr>
            <p:ph type="title" hasCustomPrompt="1"/>
          </p:nvPr>
        </p:nvSpPr>
        <p:spPr>
          <a:prstGeom prst="rect">
            <a:avLst/>
          </a:prstGeom>
        </p:spPr>
        <p:txBody>
          <a:bodyPr/>
          <a:lstStyle/>
          <a:p>
            <a:r>
              <a:t>标题文本</a:t>
            </a:r>
          </a:p>
        </p:txBody>
      </p:sp>
      <p:sp>
        <p:nvSpPr>
          <p:cNvPr id="70" name="正文级别 1…"/>
          <p:cNvSpPr txBox="1">
            <a:spLocks noGrp="1"/>
          </p:cNvSpPr>
          <p:nvPr>
            <p:ph type="body" sz="quarter" idx="1" hasCustomPrompt="1"/>
          </p:nvPr>
        </p:nvSpPr>
        <p:spPr>
          <a:xfrm>
            <a:off x="4387453" y="3643312"/>
            <a:ext cx="7500938" cy="8840392"/>
          </a:xfrm>
          <a:prstGeom prst="rect">
            <a:avLst/>
          </a:prstGeom>
        </p:spPr>
        <p:txBody>
          <a:bodyPr/>
          <a:lstStyle>
            <a:lvl1pPr marL="465455" indent="-465455">
              <a:spcBef>
                <a:spcPts val="4500"/>
              </a:spcBef>
              <a:defRPr sz="3800"/>
            </a:lvl1pPr>
            <a:lvl2pPr marL="808355" indent="-465455">
              <a:spcBef>
                <a:spcPts val="4500"/>
              </a:spcBef>
              <a:defRPr sz="3800"/>
            </a:lvl2pPr>
            <a:lvl3pPr marL="1151255" indent="-465455">
              <a:spcBef>
                <a:spcPts val="4500"/>
              </a:spcBef>
              <a:defRPr sz="3800"/>
            </a:lvl3pPr>
            <a:lvl4pPr marL="1494155" indent="-465455">
              <a:spcBef>
                <a:spcPts val="4500"/>
              </a:spcBef>
              <a:defRPr sz="3800"/>
            </a:lvl4pPr>
            <a:lvl5pPr marL="1837055" indent="-465455">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78" name="正文级别 1…"/>
          <p:cNvSpPr txBox="1">
            <a:spLocks noGrp="1"/>
          </p:cNvSpPr>
          <p:nvPr>
            <p:ph type="body" idx="1" hasCustomPrompt="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6" name="图像"/>
          <p:cNvSpPr>
            <a:spLocks noGrp="1"/>
          </p:cNvSpPr>
          <p:nvPr>
            <p:ph type="pic" sz="quarter" idx="21"/>
          </p:nvPr>
        </p:nvSpPr>
        <p:spPr>
          <a:xfrm>
            <a:off x="12442031" y="7072312"/>
            <a:ext cx="8514489" cy="5679282"/>
          </a:xfrm>
          <a:prstGeom prst="rect">
            <a:avLst/>
          </a:prstGeom>
        </p:spPr>
        <p:txBody>
          <a:bodyPr lIns="91439" tIns="45719" rIns="91439" bIns="45719" anchor="t">
            <a:noAutofit/>
          </a:bodyPr>
          <a:lstStyle/>
          <a:p/>
        </p:txBody>
      </p:sp>
      <p:sp>
        <p:nvSpPr>
          <p:cNvPr id="87" name="图像"/>
          <p:cNvSpPr>
            <a:spLocks noGrp="1"/>
          </p:cNvSpPr>
          <p:nvPr>
            <p:ph type="pic" sz="quarter" idx="22"/>
          </p:nvPr>
        </p:nvSpPr>
        <p:spPr>
          <a:xfrm>
            <a:off x="12192000" y="1250156"/>
            <a:ext cx="8251032" cy="5500689"/>
          </a:xfrm>
          <a:prstGeom prst="rect">
            <a:avLst/>
          </a:prstGeom>
        </p:spPr>
        <p:txBody>
          <a:bodyPr lIns="91439" tIns="45719" rIns="91439" bIns="45719" anchor="t">
            <a:noAutofit/>
          </a:bodyPr>
          <a:lstStyle/>
          <a:p/>
        </p:txBody>
      </p:sp>
      <p:sp>
        <p:nvSpPr>
          <p:cNvPr id="88" name="图像"/>
          <p:cNvSpPr>
            <a:spLocks noGrp="1"/>
          </p:cNvSpPr>
          <p:nvPr>
            <p:ph type="pic" idx="23"/>
          </p:nvPr>
        </p:nvSpPr>
        <p:spPr>
          <a:xfrm>
            <a:off x="-291704" y="1250156"/>
            <a:ext cx="16850320" cy="11233548"/>
          </a:xfrm>
          <a:prstGeom prst="rect">
            <a:avLst/>
          </a:prstGeom>
        </p:spPr>
        <p:txBody>
          <a:bodyPr lIns="91439" tIns="45719" rIns="91439" bIns="45719" anchor="t">
            <a:noAutofit/>
          </a:bodyPr>
          <a:lstStyle/>
          <a:p/>
        </p:txBody>
      </p:sp>
      <p:sp>
        <p:nvSpPr>
          <p:cNvPr id="8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96" name="矩形"/>
          <p:cNvSpPr/>
          <p:nvPr/>
        </p:nvSpPr>
        <p:spPr>
          <a:xfrm>
            <a:off x="-16226" y="-17079"/>
            <a:ext cx="24416452" cy="13750158"/>
          </a:xfrm>
          <a:prstGeom prst="rect">
            <a:avLst/>
          </a:prstGeom>
          <a:solidFill>
            <a:schemeClr val="accent1">
              <a:hueOff val="114395"/>
              <a:lumOff val="-24967"/>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04" name="图像"/>
          <p:cNvSpPr>
            <a:spLocks noGrp="1"/>
          </p:cNvSpPr>
          <p:nvPr>
            <p:ph type="pic" idx="21"/>
          </p:nvPr>
        </p:nvSpPr>
        <p:spPr>
          <a:xfrm>
            <a:off x="1712269" y="0"/>
            <a:ext cx="20959463" cy="13983891"/>
          </a:xfrm>
          <a:prstGeom prst="rect">
            <a:avLst/>
          </a:prstGeom>
        </p:spPr>
        <p:txBody>
          <a:bodyPr lIns="91439" tIns="45719" rIns="91439" bIns="45719" anchor="t">
            <a:noAutofit/>
          </a:bodyPr>
          <a:lstStyle/>
          <a:p/>
        </p:txBody>
      </p:sp>
      <p:sp>
        <p:nvSpPr>
          <p:cNvPr id="10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6.jpeg"/><Relationship Id="rId14" Type="http://schemas.openxmlformats.org/officeDocument/2006/relationships/image" Target="../media/image2.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pic>
        <p:nvPicPr>
          <p:cNvPr id="3" name="图片 2" descr="图片 2"/>
          <p:cNvPicPr>
            <a:picLocks noChangeAspect="1"/>
          </p:cNvPicPr>
          <p:nvPr/>
        </p:nvPicPr>
        <p:blipFill>
          <a:blip r:embed="rId15"/>
          <a:stretch>
            <a:fillRect/>
          </a:stretch>
        </p:blipFill>
        <p:spPr>
          <a:xfrm>
            <a:off x="0" y="2540"/>
            <a:ext cx="24392890" cy="13713461"/>
          </a:xfrm>
          <a:prstGeom prst="rect">
            <a:avLst/>
          </a:prstGeom>
          <a:ln w="12700">
            <a:miter lim="400000"/>
            <a:headEnd/>
            <a:tailEnd/>
          </a:ln>
        </p:spPr>
      </p:pic>
      <p:pic>
        <p:nvPicPr>
          <p:cNvPr id="4"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sp>
        <p:nvSpPr>
          <p:cNvPr id="5"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6"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7.png"/><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5.pn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hyperlink" Target="http://www.tuzhidian.com/" TargetMode="Externa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2.xml"/><Relationship Id="rId2" Type="http://schemas.openxmlformats.org/officeDocument/2006/relationships/image" Target="../media/image47.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1.png"/><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hyperlink" Target="http://www.tuzhidian.com/" TargetMode="Externa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0.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51.png"/><Relationship Id="rId2" Type="http://schemas.openxmlformats.org/officeDocument/2006/relationships/tags" Target="../tags/tag28.xml"/><Relationship Id="rId1" Type="http://schemas.openxmlformats.org/officeDocument/2006/relationships/hyperlink" Target="http://student.dataease.fit2cloud.com/" TargetMode="Externa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tiff"/><Relationship Id="rId2" Type="http://schemas.openxmlformats.org/officeDocument/2006/relationships/image" Target="../media/image52.jpeg"/><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9.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2.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0850"/>
            <a:ext cx="17488930" cy="1614298"/>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rPr>
              <a:t>DataEase 图表制作</a:t>
            </a:r>
            <a:endParaRPr kumimoji="0" lang="zh-CN" altLang="en-US" sz="8800" b="0" i="0" u="none" strike="noStrike" cap="none" spc="0" normalizeH="0" baseline="0" dirty="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latin typeface="阿里巴巴普惠体 3.0" panose="00020600040101010101" charset="-122"/>
                <a:ea typeface="阿里巴巴普惠体 3.0" panose="00020600040101010101" charset="-122"/>
              </a:rPr>
              <a:t>DataEase</a:t>
            </a:r>
            <a:r>
              <a:rPr lang="zh-CN" altLang="en-US" sz="4000" dirty="0">
                <a:solidFill>
                  <a:schemeClr val="bg1"/>
                </a:solidFill>
                <a:latin typeface="阿里巴巴普惠体 3.0" panose="00020600040101010101" charset="-122"/>
                <a:ea typeface="阿里巴巴普惠体 3.0" panose="00020600040101010101" charset="-122"/>
              </a:rPr>
              <a:t> 开源社区</a:t>
            </a:r>
            <a:endParaRPr lang="en-US" altLang="zh-CN" sz="4000" dirty="0">
              <a:solidFill>
                <a:schemeClr val="bg1"/>
              </a:solidFill>
              <a:latin typeface="阿里巴巴普惠体 3.0" panose="00020600040101010101" charset="-122"/>
              <a:ea typeface="阿里巴巴普惠体 3.0" panose="00020600040101010101" charset="-122"/>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rPr>
              <a:t>202</a:t>
            </a:r>
            <a:r>
              <a:rPr lang="en-US" altLang="zh-CN" sz="4000" dirty="0">
                <a:solidFill>
                  <a:schemeClr val="bg1"/>
                </a:solidFill>
                <a:latin typeface="阿里巴巴普惠体 3.0" panose="00020600040101010101" charset="-122"/>
                <a:ea typeface="阿里巴巴普惠体 3.0" panose="00020600040101010101" charset="-122"/>
              </a:rPr>
              <a:t>4</a:t>
            </a:r>
            <a:r>
              <a:rPr lang="zh-CN" altLang="en-US" sz="4000" dirty="0">
                <a:solidFill>
                  <a:schemeClr val="bg1"/>
                </a:solidFill>
                <a:latin typeface="阿里巴巴普惠体 3.0" panose="00020600040101010101" charset="-122"/>
                <a:ea typeface="阿里巴巴普惠体 3.0" panose="00020600040101010101" charset="-122"/>
              </a:rPr>
              <a:t> 年 </a:t>
            </a:r>
            <a:r>
              <a:rPr lang="en-US" altLang="zh-CN" sz="4000" dirty="0">
                <a:solidFill>
                  <a:schemeClr val="bg1"/>
                </a:solidFill>
                <a:latin typeface="阿里巴巴普惠体 3.0" panose="00020600040101010101" charset="-122"/>
                <a:ea typeface="阿里巴巴普惠体 3.0" panose="00020600040101010101" charset="-122"/>
              </a:rPr>
              <a:t>1</a:t>
            </a:r>
            <a:r>
              <a:rPr lang="zh-CN" altLang="en-US" sz="4000" dirty="0">
                <a:solidFill>
                  <a:schemeClr val="bg1"/>
                </a:solidFill>
                <a:latin typeface="阿里巴巴普惠体 3.0" panose="00020600040101010101" charset="-122"/>
                <a:ea typeface="阿里巴巴普惠体 3.0" panose="00020600040101010101" charset="-122"/>
              </a:rPr>
              <a:t> 月</a:t>
            </a:r>
            <a:endParaRPr kumimoji="0" lang="zh-CN" altLang="en-US" sz="400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96162" y="1608793"/>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3200" b="0" dirty="0">
                <a:latin typeface="阿里巴巴普惠体 3.0" panose="00020600040101010101" charset="-122"/>
                <a:ea typeface="阿里巴巴普惠体 3.0" panose="00020600040101010101" charset="-122"/>
              </a:rPr>
              <a:t>有且仅有文本类型的维度字段可设置自定义排序。</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4" name="矩形"/>
          <p:cNvSpPr/>
          <p:nvPr/>
        </p:nvSpPr>
        <p:spPr>
          <a:xfrm>
            <a:off x="-21273" y="-7374"/>
            <a:ext cx="7689763"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7"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数据配置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维度 </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pic>
        <p:nvPicPr>
          <p:cNvPr id="2" name="图片 1"/>
          <p:cNvPicPr>
            <a:picLocks noChangeAspect="1"/>
          </p:cNvPicPr>
          <p:nvPr/>
        </p:nvPicPr>
        <p:blipFill>
          <a:blip r:embed="rId1"/>
          <a:stretch>
            <a:fillRect/>
          </a:stretch>
        </p:blipFill>
        <p:spPr>
          <a:xfrm>
            <a:off x="1669162" y="3446538"/>
            <a:ext cx="11741622" cy="5487599"/>
          </a:xfrm>
          <a:prstGeom prst="rect">
            <a:avLst/>
          </a:prstGeom>
        </p:spPr>
      </p:pic>
      <p:pic>
        <p:nvPicPr>
          <p:cNvPr id="8" name="图片 7"/>
          <p:cNvPicPr>
            <a:picLocks noChangeAspect="1"/>
          </p:cNvPicPr>
          <p:nvPr/>
        </p:nvPicPr>
        <p:blipFill>
          <a:blip r:embed="rId2"/>
          <a:stretch>
            <a:fillRect/>
          </a:stretch>
        </p:blipFill>
        <p:spPr>
          <a:xfrm>
            <a:off x="14409399" y="3446538"/>
            <a:ext cx="6896204" cy="4542997"/>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62000" y="1339253"/>
            <a:ext cx="1824228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b="0" dirty="0">
                <a:latin typeface="阿里巴巴普惠体 3.0" panose="00020600040101010101" charset="-122"/>
                <a:ea typeface="阿里巴巴普惠体 3.0" panose="00020600040101010101" charset="-122"/>
              </a:rPr>
              <a:t>	</a:t>
            </a:r>
            <a:r>
              <a:rPr lang="zh-CN" altLang="en-US" b="0" dirty="0">
                <a:latin typeface="阿里巴巴普惠体 3.0" panose="00020600040101010101" charset="-122"/>
                <a:ea typeface="阿里巴巴普惠体 3.0" panose="00020600040101010101" charset="-122"/>
              </a:rPr>
              <a:t>指标支持</a:t>
            </a:r>
            <a:r>
              <a:rPr lang="en-US" altLang="zh-CN" b="0" dirty="0">
                <a:latin typeface="阿里巴巴普惠体 3.0" panose="00020600040101010101" charset="-122"/>
                <a:ea typeface="阿里巴巴普惠体 3.0" panose="00020600040101010101" charset="-122"/>
              </a:rPr>
              <a:t>8</a:t>
            </a:r>
            <a:r>
              <a:rPr lang="zh-CN" altLang="en-US" b="0" dirty="0">
                <a:latin typeface="阿里巴巴普惠体 3.0" panose="00020600040101010101" charset="-122"/>
                <a:ea typeface="阿里巴巴普惠体 3.0" panose="00020600040101010101" charset="-122"/>
              </a:rPr>
              <a:t>种汇总方式，求和、平均、最大值、最小值、标准差、方差、计数、去重计数。</a:t>
            </a:r>
            <a:endParaRPr lang="en-US" altLang="zh-CN" b="0" dirty="0">
              <a:latin typeface="阿里巴巴普惠体 3.0" panose="00020600040101010101" charset="-122"/>
              <a:ea typeface="阿里巴巴普惠体 3.0" panose="00020600040101010101" charset="-122"/>
            </a:endParaRPr>
          </a:p>
          <a:p>
            <a:pPr algn="l">
              <a:lnSpc>
                <a:spcPct val="150000"/>
              </a:lnSpc>
            </a:pPr>
            <a:r>
              <a:rPr kumimoji="0" lang="en-US" altLang="zh-CN"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当维度为日期格式时，可在快速计算中设置同环比的计算，目前支持日环比、月同比、年同比。</a:t>
            </a:r>
            <a:endPar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3" name="矩形"/>
          <p:cNvSpPr/>
          <p:nvPr/>
        </p:nvSpPr>
        <p:spPr>
          <a:xfrm>
            <a:off x="-21273" y="0"/>
            <a:ext cx="7906099"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数据配置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指标 </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7875395" y="3420256"/>
            <a:ext cx="5826760" cy="9385672"/>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203930" y="3420256"/>
            <a:ext cx="5814850" cy="933473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4558770" y="3420256"/>
            <a:ext cx="6669405" cy="4361381"/>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3" y="-7374"/>
            <a:ext cx="7689763"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各月份销量环比</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pic>
        <p:nvPicPr>
          <p:cNvPr id="6" name="图片 5"/>
          <p:cNvPicPr>
            <a:picLocks noChangeAspect="1"/>
          </p:cNvPicPr>
          <p:nvPr/>
        </p:nvPicPr>
        <p:blipFill>
          <a:blip r:embed="rId1"/>
          <a:stretch>
            <a:fillRect/>
          </a:stretch>
        </p:blipFill>
        <p:spPr>
          <a:xfrm>
            <a:off x="12518856" y="3390169"/>
            <a:ext cx="4608532" cy="4048617"/>
          </a:xfrm>
          <a:prstGeom prst="rect">
            <a:avLst/>
          </a:prstGeom>
        </p:spPr>
      </p:pic>
      <p:sp>
        <p:nvSpPr>
          <p:cNvPr id="14" name="文本框 13"/>
          <p:cNvSpPr txBox="1"/>
          <p:nvPr/>
        </p:nvSpPr>
        <p:spPr>
          <a:xfrm>
            <a:off x="727454" y="1993890"/>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3200" b="0" dirty="0">
                <a:latin typeface="阿里巴巴普惠体 3.0" panose="00020600040101010101" charset="-122"/>
                <a:ea typeface="阿里巴巴普惠体 3.0" panose="00020600040101010101" charset="-122"/>
              </a:rPr>
              <a:t>环比计算</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维度为时间类型字段。</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7" name="图片 6"/>
          <p:cNvPicPr>
            <a:picLocks noChangeAspect="1"/>
          </p:cNvPicPr>
          <p:nvPr/>
        </p:nvPicPr>
        <p:blipFill>
          <a:blip r:embed="rId2"/>
          <a:stretch>
            <a:fillRect/>
          </a:stretch>
        </p:blipFill>
        <p:spPr>
          <a:xfrm>
            <a:off x="727454" y="3390169"/>
            <a:ext cx="11137692" cy="5191789"/>
          </a:xfrm>
          <a:prstGeom prst="rect">
            <a:avLst/>
          </a:prstGeom>
        </p:spPr>
      </p:pic>
      <p:pic>
        <p:nvPicPr>
          <p:cNvPr id="8" name="图片 7"/>
          <p:cNvPicPr>
            <a:picLocks noChangeAspect="1"/>
          </p:cNvPicPr>
          <p:nvPr/>
        </p:nvPicPr>
        <p:blipFill>
          <a:blip r:embed="rId3"/>
          <a:stretch>
            <a:fillRect/>
          </a:stretch>
        </p:blipFill>
        <p:spPr>
          <a:xfrm>
            <a:off x="17127388" y="3300295"/>
            <a:ext cx="5118015" cy="4138490"/>
          </a:xfrm>
          <a:prstGeom prst="rect">
            <a:avLst/>
          </a:prstGeom>
        </p:spPr>
      </p:pic>
      <p:pic>
        <p:nvPicPr>
          <p:cNvPr id="9" name="图片 8"/>
          <p:cNvPicPr>
            <a:picLocks noChangeAspect="1"/>
          </p:cNvPicPr>
          <p:nvPr/>
        </p:nvPicPr>
        <p:blipFill>
          <a:blip r:embed="rId4"/>
          <a:stretch>
            <a:fillRect/>
          </a:stretch>
        </p:blipFill>
        <p:spPr>
          <a:xfrm>
            <a:off x="13112418" y="7329839"/>
            <a:ext cx="8029939" cy="5242476"/>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3" y="0"/>
            <a:ext cx="8316000"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 各大类下小类数量</a:t>
            </a:r>
            <a:endParaRPr kumimoji="0" lang="zh-CN" altLang="en-US" sz="5000" b="0" i="0" u="none" strike="noStrike" kern="0" cap="none" spc="0" normalizeH="0" baseline="0" dirty="0">
              <a:ln>
                <a:noFill/>
              </a:ln>
              <a:solidFill>
                <a:srgbClr val="0A7BE0"/>
              </a:solidFill>
              <a:effectLst/>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sp>
        <p:nvSpPr>
          <p:cNvPr id="14" name="文本框 13"/>
          <p:cNvSpPr txBox="1"/>
          <p:nvPr/>
        </p:nvSpPr>
        <p:spPr>
          <a:xfrm>
            <a:off x="727454" y="1993890"/>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3200" b="0" dirty="0">
                <a:latin typeface="阿里巴巴普惠体 3.0" panose="00020600040101010101" charset="-122"/>
                <a:ea typeface="阿里巴巴普惠体 3.0" panose="00020600040101010101" charset="-122"/>
              </a:rPr>
              <a:t>去重计数</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将文本类型转为指标。</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5" name="图片 4"/>
          <p:cNvPicPr>
            <a:picLocks noChangeAspect="1"/>
          </p:cNvPicPr>
          <p:nvPr/>
        </p:nvPicPr>
        <p:blipFill>
          <a:blip r:embed="rId1"/>
          <a:stretch>
            <a:fillRect/>
          </a:stretch>
        </p:blipFill>
        <p:spPr>
          <a:xfrm>
            <a:off x="727454" y="3375179"/>
            <a:ext cx="11246427" cy="5242475"/>
          </a:xfrm>
          <a:prstGeom prst="rect">
            <a:avLst/>
          </a:prstGeom>
        </p:spPr>
      </p:pic>
      <p:pic>
        <p:nvPicPr>
          <p:cNvPr id="10" name="图片 9"/>
          <p:cNvPicPr>
            <a:picLocks noChangeAspect="1"/>
          </p:cNvPicPr>
          <p:nvPr/>
        </p:nvPicPr>
        <p:blipFill>
          <a:blip r:embed="rId2"/>
          <a:stretch>
            <a:fillRect/>
          </a:stretch>
        </p:blipFill>
        <p:spPr>
          <a:xfrm>
            <a:off x="13938875" y="2875729"/>
            <a:ext cx="6050832" cy="9442554"/>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2" y="0"/>
            <a:ext cx="6228000"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数据集</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聚合函数使用</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sp>
        <p:nvSpPr>
          <p:cNvPr id="14" name="文本框 13"/>
          <p:cNvSpPr txBox="1"/>
          <p:nvPr/>
        </p:nvSpPr>
        <p:spPr>
          <a:xfrm>
            <a:off x="727454" y="1993890"/>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3200" b="0" dirty="0">
                <a:latin typeface="阿里巴巴普惠体 3.0" panose="00020600040101010101" charset="-122"/>
                <a:ea typeface="阿里巴巴普惠体 3.0" panose="00020600040101010101" charset="-122"/>
              </a:rPr>
              <a:t>聚合函数在数据集中无法预览数据，但可以直接在视图中使用。</a:t>
            </a:r>
            <a:endPar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7" name="图片 6"/>
          <p:cNvPicPr>
            <a:picLocks noChangeAspect="1"/>
          </p:cNvPicPr>
          <p:nvPr/>
        </p:nvPicPr>
        <p:blipFill>
          <a:blip r:embed="rId1"/>
          <a:stretch>
            <a:fillRect/>
          </a:stretch>
        </p:blipFill>
        <p:spPr>
          <a:xfrm>
            <a:off x="727454" y="5166712"/>
            <a:ext cx="11872676" cy="4516931"/>
          </a:xfrm>
          <a:prstGeom prst="rect">
            <a:avLst/>
          </a:prstGeom>
        </p:spPr>
      </p:pic>
      <p:pic>
        <p:nvPicPr>
          <p:cNvPr id="6" name="图片 5"/>
          <p:cNvPicPr>
            <a:picLocks noChangeAspect="1"/>
          </p:cNvPicPr>
          <p:nvPr/>
        </p:nvPicPr>
        <p:blipFill>
          <a:blip r:embed="rId2"/>
          <a:stretch>
            <a:fillRect/>
          </a:stretch>
        </p:blipFill>
        <p:spPr>
          <a:xfrm>
            <a:off x="727454" y="3211334"/>
            <a:ext cx="6731000" cy="4902200"/>
          </a:xfrm>
          <a:prstGeom prst="rect">
            <a:avLst/>
          </a:prstGeom>
        </p:spPr>
      </p:pic>
      <p:pic>
        <p:nvPicPr>
          <p:cNvPr id="8" name="图片 7"/>
          <p:cNvPicPr>
            <a:picLocks noChangeAspect="1"/>
          </p:cNvPicPr>
          <p:nvPr/>
        </p:nvPicPr>
        <p:blipFill>
          <a:blip r:embed="rId3"/>
          <a:stretch>
            <a:fillRect/>
          </a:stretch>
        </p:blipFill>
        <p:spPr>
          <a:xfrm>
            <a:off x="14539000" y="3211334"/>
            <a:ext cx="8989193" cy="435038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21273" y="-7374"/>
            <a:ext cx="8396346"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5"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数据配置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过滤器 </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pic>
        <p:nvPicPr>
          <p:cNvPr id="2" name="图片 1"/>
          <p:cNvPicPr>
            <a:picLocks noChangeAspect="1"/>
          </p:cNvPicPr>
          <p:nvPr/>
        </p:nvPicPr>
        <p:blipFill>
          <a:blip r:embed="rId1"/>
          <a:stretch>
            <a:fillRect/>
          </a:stretch>
        </p:blipFill>
        <p:spPr>
          <a:xfrm>
            <a:off x="821335" y="3711401"/>
            <a:ext cx="22741329" cy="6293198"/>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706" y="1612423"/>
            <a:ext cx="18242280" cy="788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2800" b="0" dirty="0">
                <a:solidFill>
                  <a:schemeClr val="bg2">
                    <a:lumMod val="25000"/>
                  </a:schemeClr>
                </a:solidFill>
                <a:latin typeface="阿里巴巴普惠体 3.0" panose="00020600040101010101" charset="-122"/>
                <a:ea typeface="阿里巴巴普惠体 3.0" panose="00020600040101010101" charset="-122"/>
              </a:rPr>
              <a:t>	</a:t>
            </a:r>
            <a:r>
              <a:rPr lang="zh-CN" altLang="en-US" sz="2800" b="0" dirty="0">
                <a:solidFill>
                  <a:schemeClr val="bg2">
                    <a:lumMod val="25000"/>
                  </a:schemeClr>
                </a:solidFill>
                <a:latin typeface="阿里巴巴普惠体 3.0" panose="00020600040101010101" charset="-122"/>
                <a:ea typeface="阿里巴巴普惠体 3.0" panose="00020600040101010101" charset="-122"/>
              </a:rPr>
              <a:t>仪表板上可以针对视图设置联动、跳转。</a:t>
            </a:r>
            <a:endParaRPr kumimoji="0" lang="en-US" altLang="zh-CN" sz="2800"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320033" y="2625089"/>
            <a:ext cx="8163826" cy="5177061"/>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320033" y="8071665"/>
            <a:ext cx="8163826" cy="5177061"/>
          </a:xfrm>
          <a:prstGeom prst="rect">
            <a:avLst/>
          </a:prstGeom>
        </p:spPr>
      </p:pic>
      <p:sp>
        <p:nvSpPr>
          <p:cNvPr id="3" name="矩形"/>
          <p:cNvSpPr/>
          <p:nvPr/>
        </p:nvSpPr>
        <p:spPr>
          <a:xfrm>
            <a:off x="-21273" y="-9450"/>
            <a:ext cx="4910773" cy="216000"/>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16827" y="255654"/>
            <a:ext cx="5199409"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仪表板联动</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跳转</a:t>
            </a:r>
            <a:endParaRPr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pic>
        <p:nvPicPr>
          <p:cNvPr id="2" name="图片 1"/>
          <p:cNvPicPr>
            <a:picLocks noChangeAspect="1"/>
          </p:cNvPicPr>
          <p:nvPr/>
        </p:nvPicPr>
        <p:blipFill>
          <a:blip r:embed="rId3"/>
          <a:stretch>
            <a:fillRect/>
          </a:stretch>
        </p:blipFill>
        <p:spPr>
          <a:xfrm>
            <a:off x="12674600" y="8071665"/>
            <a:ext cx="8163827" cy="5177061"/>
          </a:xfrm>
          <a:prstGeom prst="rect">
            <a:avLst/>
          </a:prstGeom>
        </p:spPr>
      </p:pic>
      <p:pic>
        <p:nvPicPr>
          <p:cNvPr id="5" name="图片 4"/>
          <p:cNvPicPr>
            <a:picLocks noChangeAspect="1"/>
          </p:cNvPicPr>
          <p:nvPr/>
        </p:nvPicPr>
        <p:blipFill>
          <a:blip r:embed="rId4"/>
          <a:stretch>
            <a:fillRect/>
          </a:stretch>
        </p:blipFill>
        <p:spPr>
          <a:xfrm>
            <a:off x="12674600" y="2625089"/>
            <a:ext cx="8163826" cy="517706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3" y="-7374"/>
            <a:ext cx="7689763"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图表滚动设置</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sp>
        <p:nvSpPr>
          <p:cNvPr id="14" name="文本框 13"/>
          <p:cNvSpPr txBox="1"/>
          <p:nvPr/>
        </p:nvSpPr>
        <p:spPr>
          <a:xfrm>
            <a:off x="727454" y="1993890"/>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3200" b="0" dirty="0">
                <a:latin typeface="阿里巴巴普惠体 3.0" panose="00020600040101010101" charset="-122"/>
                <a:ea typeface="阿里巴巴普惠体 3.0" panose="00020600040101010101" charset="-122"/>
              </a:rPr>
              <a:t>分页模式必须为下拉才可以设置滚动。</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2" name="图片 1"/>
          <p:cNvPicPr>
            <a:picLocks noChangeAspect="1"/>
          </p:cNvPicPr>
          <p:nvPr/>
        </p:nvPicPr>
        <p:blipFill>
          <a:blip r:embed="rId1"/>
          <a:stretch>
            <a:fillRect/>
          </a:stretch>
        </p:blipFill>
        <p:spPr>
          <a:xfrm>
            <a:off x="727454" y="3455670"/>
            <a:ext cx="9054002" cy="8500110"/>
          </a:xfrm>
          <a:prstGeom prst="rect">
            <a:avLst/>
          </a:prstGeom>
        </p:spPr>
      </p:pic>
      <p:pic>
        <p:nvPicPr>
          <p:cNvPr id="6" name="图片 5"/>
          <p:cNvPicPr>
            <a:picLocks noChangeAspect="1"/>
          </p:cNvPicPr>
          <p:nvPr/>
        </p:nvPicPr>
        <p:blipFill>
          <a:blip r:embed="rId2"/>
          <a:stretch>
            <a:fillRect/>
          </a:stretch>
        </p:blipFill>
        <p:spPr>
          <a:xfrm>
            <a:off x="11704320" y="2646317"/>
            <a:ext cx="4445349" cy="9309463"/>
          </a:xfrm>
          <a:prstGeom prst="rect">
            <a:avLst/>
          </a:prstGeom>
        </p:spPr>
      </p:pic>
      <p:pic>
        <p:nvPicPr>
          <p:cNvPr id="7" name="图片 6"/>
          <p:cNvPicPr>
            <a:picLocks noChangeAspect="1"/>
          </p:cNvPicPr>
          <p:nvPr/>
        </p:nvPicPr>
        <p:blipFill>
          <a:blip r:embed="rId3"/>
          <a:stretch>
            <a:fillRect/>
          </a:stretch>
        </p:blipFill>
        <p:spPr>
          <a:xfrm>
            <a:off x="17575530" y="2646317"/>
            <a:ext cx="4507230" cy="724495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12"/>
          <p:cNvGraphicFramePr>
            <a:graphicFrameLocks noGrp="1"/>
          </p:cNvGraphicFramePr>
          <p:nvPr/>
        </p:nvGraphicFramePr>
        <p:xfrm>
          <a:off x="2159876" y="2301766"/>
          <a:ext cx="19044935" cy="10729260"/>
        </p:xfrm>
        <a:graphic>
          <a:graphicData uri="http://schemas.openxmlformats.org/drawingml/2006/table">
            <a:tbl>
              <a:tblPr firstRow="1" bandRow="1">
                <a:tableStyleId>{B301B821-A1FF-4177-AEE7-76D212191A09}</a:tableStyleId>
              </a:tblPr>
              <a:tblGrid>
                <a:gridCol w="5824053"/>
                <a:gridCol w="13220882"/>
              </a:tblGrid>
              <a:tr h="451392">
                <a:tc>
                  <a:txBody>
                    <a:bodyPr/>
                    <a:lstStyle/>
                    <a:p>
                      <a:pPr marL="0" marR="0" indent="0" algn="ctr" defTabSz="821690" rtl="0" latinLnBrk="0">
                        <a:lnSpc>
                          <a:spcPct val="100000"/>
                        </a:lnSpc>
                        <a:spcBef>
                          <a:spcPts val="0"/>
                        </a:spcBef>
                        <a:spcAft>
                          <a:spcPts val="0"/>
                        </a:spcAft>
                        <a:buClrTx/>
                        <a:buSzTx/>
                        <a:buFontTx/>
                        <a:buNone/>
                      </a:pPr>
                      <a:r>
                        <a:rPr lang="zh-CN" altLang="en-US" sz="2000" dirty="0">
                          <a:latin typeface="阿里巴巴普惠体 3.0" panose="00020600040101010101" charset="-122"/>
                          <a:ea typeface="阿里巴巴普惠体 3.0" panose="00020600040101010101" charset="-122"/>
                        </a:rPr>
                        <a:t>名称</a:t>
                      </a:r>
                      <a:endParaRPr lang="zh-CN" altLang="en-US" sz="2000" dirty="0">
                        <a:latin typeface="阿里巴巴普惠体 3.0" panose="00020600040101010101" charset="-122"/>
                        <a:ea typeface="阿里巴巴普惠体 3.0" panose="00020600040101010101" charset="-122"/>
                      </a:endParaRPr>
                    </a:p>
                  </a:txBody>
                  <a:tcPr anchor="ctr">
                    <a:solidFill>
                      <a:srgbClr val="0A7BE0"/>
                    </a:solidFill>
                  </a:tcPr>
                </a:tc>
                <a:tc>
                  <a:txBody>
                    <a:bodyPr/>
                    <a:lstStyle/>
                    <a:p>
                      <a:pPr marL="0" marR="0" indent="0" algn="l" defTabSz="821690" rtl="0" latinLnBrk="0">
                        <a:lnSpc>
                          <a:spcPct val="100000"/>
                        </a:lnSpc>
                        <a:spcBef>
                          <a:spcPts val="0"/>
                        </a:spcBef>
                        <a:spcAft>
                          <a:spcPts val="0"/>
                        </a:spcAft>
                        <a:buClrTx/>
                        <a:buSzTx/>
                        <a:buFontTx/>
                        <a:buNone/>
                      </a:pPr>
                      <a:r>
                        <a:rPr lang="zh-CN" altLang="en-US" sz="2000" dirty="0">
                          <a:latin typeface="阿里巴巴普惠体 3.0" panose="00020600040101010101" charset="-122"/>
                          <a:ea typeface="阿里巴巴普惠体 3.0" panose="00020600040101010101" charset="-122"/>
                        </a:rPr>
                        <a:t>使用场景</a:t>
                      </a:r>
                      <a:endParaRPr lang="zh-CN" altLang="en-US" sz="2000" dirty="0">
                        <a:latin typeface="阿里巴巴普惠体 3.0" panose="00020600040101010101" charset="-122"/>
                        <a:ea typeface="阿里巴巴普惠体 3.0" panose="00020600040101010101" charset="-122"/>
                      </a:endParaRPr>
                    </a:p>
                  </a:txBody>
                  <a:tcPr anchor="ctr">
                    <a:solidFill>
                      <a:srgbClr val="0A7BE0"/>
                    </a:solidFill>
                  </a:tcPr>
                </a:tc>
              </a:tr>
              <a:tr h="1145844">
                <a:tc>
                  <a:txBody>
                    <a:bodyPr/>
                    <a:lstStyle/>
                    <a:p>
                      <a:pPr marL="0" marR="0" indent="0" algn="ctr" defTabSz="821690" rtl="0" latinLnBrk="0">
                        <a:lnSpc>
                          <a:spcPct val="100000"/>
                        </a:lnSpc>
                        <a:spcBef>
                          <a:spcPts val="0"/>
                        </a:spcBef>
                        <a:spcAft>
                          <a:spcPts val="0"/>
                        </a:spcAft>
                        <a:buClrTx/>
                        <a:buSzTx/>
                        <a:buFontTx/>
                        <a:buNone/>
                      </a:pPr>
                      <a:r>
                        <a:rPr lang="zh-CN" altLang="en-US" sz="2000" dirty="0">
                          <a:latin typeface="阿里巴巴普惠体 3.0" panose="00020600040101010101" charset="-122"/>
                          <a:ea typeface="阿里巴巴普惠体 3.0" panose="00020600040101010101" charset="-122"/>
                        </a:rPr>
                        <a:t>表格</a:t>
                      </a:r>
                      <a:endParaRPr lang="zh-CN" altLang="en-US" sz="2000" dirty="0">
                        <a:latin typeface="阿里巴巴普惠体 3.0" panose="00020600040101010101" charset="-122"/>
                        <a:ea typeface="阿里巴巴普惠体 3.0" panose="00020600040101010101" charset="-122"/>
                      </a:endParaRPr>
                    </a:p>
                  </a:txBody>
                  <a:tcPr anchor="ctr"/>
                </a:tc>
                <a:tc>
                  <a:txBody>
                    <a:bodyPr/>
                    <a:lstStyle/>
                    <a:p>
                      <a:pPr algn="l"/>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需要组织和展示大量信息数据时；</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p>
                      <a:pPr algn="l"/>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需要进行多种复杂操作时（例如排序、搜索等）；</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p>
                      <a:pPr algn="l"/>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信息上下间的对比</a:t>
                      </a:r>
                      <a:endParaRPr lang="zh-CN" altLang="en-US" sz="2000" b="0" i="0" u="none" strike="noStrike" cap="none" spc="0" baseline="0" dirty="0">
                        <a:solidFill>
                          <a:schemeClr val="dk1"/>
                        </a:solidFill>
                        <a:effectLst/>
                        <a:uFillTx/>
                        <a:latin typeface="阿里巴巴普惠体 3.0" panose="00020600040101010101" charset="-122"/>
                        <a:ea typeface="阿里巴巴普惠体 3.0" panose="00020600040101010101" charset="-122"/>
                        <a:cs typeface="+mn-cs"/>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dirty="0">
                          <a:latin typeface="阿里巴巴普惠体 3.0" panose="00020600040101010101" charset="-122"/>
                          <a:ea typeface="阿里巴巴普惠体 3.0" panose="00020600040101010101" charset="-122"/>
                        </a:rPr>
                        <a:t>柱状图</a:t>
                      </a:r>
                      <a:endParaRPr lang="zh-CN" altLang="en-US" sz="2000" dirty="0">
                        <a:latin typeface="阿里巴巴普惠体 3.0" panose="00020600040101010101" charset="-122"/>
                        <a:ea typeface="阿里巴巴普惠体 3.0" panose="00020600040101010101" charset="-122"/>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适合用于展示二维数据集，展示数据的分布情况，其中一个轴表示需要对比的分类维度，另一个轴代表相应的数值。</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dirty="0">
                          <a:latin typeface="阿里巴巴普惠体 3.0" panose="00020600040101010101" charset="-122"/>
                          <a:ea typeface="阿里巴巴普惠体 3.0" panose="00020600040101010101" charset="-122"/>
                        </a:rPr>
                        <a:t>折线图</a:t>
                      </a:r>
                      <a:endParaRPr lang="zh-CN" altLang="en-US" sz="2000" dirty="0">
                        <a:latin typeface="阿里巴巴普惠体 3.0" panose="00020600040101010101" charset="-122"/>
                        <a:ea typeface="阿里巴巴普惠体 3.0" panose="00020600040101010101" charset="-122"/>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用于展现数据的变化趋势，可以清晰展现数据的增减趋势、增减的速率、增减的规律、峰值等特征。</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dirty="0">
                          <a:latin typeface="阿里巴巴普惠体 3.0" panose="00020600040101010101" charset="-122"/>
                          <a:ea typeface="阿里巴巴普惠体 3.0" panose="00020600040101010101" charset="-122"/>
                        </a:rPr>
                        <a:t>饼图</a:t>
                      </a:r>
                      <a:endParaRPr lang="zh-CN" altLang="en-US" sz="2000" dirty="0">
                        <a:latin typeface="阿里巴巴普惠体 3.0" panose="00020600040101010101" charset="-122"/>
                        <a:ea typeface="阿里巴巴普惠体 3.0" panose="00020600040101010101" charset="-122"/>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饼图主要用于表现不同类目的数据在总和中的占比。每个的弧度表示数据数量的比例。</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散点图</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显示若干数据系列中各数值之间的关系，类似</a:t>
                      </a:r>
                      <a:r>
                        <a:rPr lang="en-US" altLang="zh-CN"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XY</a:t>
                      </a: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轴，判断两变量之间是否存在某种关联，或者发现数据的分步或者聚合情况。</a:t>
                      </a:r>
                      <a:endParaRPr lang="zh-CN" altLang="en-US" sz="2000" dirty="0">
                        <a:latin typeface="阿里巴巴普惠体 3.0" panose="00020600040101010101" charset="-122"/>
                        <a:ea typeface="阿里巴巴普惠体 3.0" panose="00020600040101010101" charset="-122"/>
                      </a:endParaRPr>
                    </a:p>
                  </a:txBody>
                  <a:tcPr anchor="ctr"/>
                </a:tc>
              </a:tr>
              <a:tr h="451392">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雷达图</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雷达图主要用于表现多变量的数据，例如球员的各个属性分析。</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r>
              <a:tr h="451392">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矩形树图</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适合展现具有层级关系的数据，能够直观体现同级之间的比较。</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仪表盘</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一般用来显示项目的完成进度，直观展示项目的进度情况，类似于进度条。</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r>
              <a:tr h="1145844">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漏斗图</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适用于业务流程比较规范、周期长、环节多的单流程单向分析，通过漏斗各环节业务数据的比较能够直观的发现和说明问题所在的环节，进而做出决策。例如用户注册转化分析、电商用户分析转化。</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r>
              <a:tr h="1840296">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词云图</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做用户画像，对用户进行聚类，实现精细化营销。适合用于描述网站上的关键字（即标签），或可视化自由格式文本，可以对比文字的重要程度。词云图是一种直观展示数据频率的图表类型，可以对出现频率较高的“关键词”予以视觉上的突出，形成关键词云层，从而过滤掉大量的文本信息，使浏览者只要一眼扫过文本就可以领略重点。</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r>
              <a:tr h="798618">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指标卡</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适合用来展示一个维度下的一个或者多个度量，特别是对某些指标需要精确读数的场景。</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r>
              <a:tr h="451392">
                <a:tc>
                  <a:txBody>
                    <a:bodyPr/>
                    <a:lstStyle/>
                    <a:p>
                      <a:pPr marL="0" marR="0" indent="0" algn="ctr"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地图</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c>
                  <a:txBody>
                    <a:bodyPr/>
                    <a:lstStyle/>
                    <a:p>
                      <a:pPr marL="0" marR="0" indent="0" algn="l" defTabSz="821690" rtl="0" latinLnBrk="0">
                        <a:lnSpc>
                          <a:spcPct val="100000"/>
                        </a:lnSpc>
                        <a:spcBef>
                          <a:spcPts val="0"/>
                        </a:spcBef>
                        <a:spcAft>
                          <a:spcPts val="0"/>
                        </a:spcAft>
                        <a:buClrTx/>
                        <a:buSzTx/>
                        <a:buFontTx/>
                        <a:buNone/>
                      </a:pPr>
                      <a:r>
                        <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rPr>
                        <a:t>展现呈面状但分散分布的数据，比如人口密度等。</a:t>
                      </a:r>
                      <a:endParaRPr lang="zh-CN" altLang="en-US" sz="2000" b="0" u="none" strike="noStrike" cap="none" spc="0" baseline="0" dirty="0">
                        <a:solidFill>
                          <a:schemeClr val="dk1"/>
                        </a:solidFill>
                        <a:effectLst/>
                        <a:uFillTx/>
                        <a:latin typeface="阿里巴巴普惠体 3.0" panose="00020600040101010101" charset="-122"/>
                        <a:ea typeface="阿里巴巴普惠体 3.0" panose="00020600040101010101" charset="-122"/>
                        <a:sym typeface="Helvetica Neue Light" panose="02000503000000020004"/>
                      </a:endParaRPr>
                    </a:p>
                  </a:txBody>
                  <a:tcPr anchor="ctr"/>
                </a:tc>
              </a:tr>
            </a:tbl>
          </a:graphicData>
        </a:graphic>
      </p:graphicFrame>
      <p:sp>
        <p:nvSpPr>
          <p:cNvPr id="3" name="文本框 2"/>
          <p:cNvSpPr txBox="1"/>
          <p:nvPr/>
        </p:nvSpPr>
        <p:spPr>
          <a:xfrm>
            <a:off x="7429020" y="1369364"/>
            <a:ext cx="8869680" cy="634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sz="3200" dirty="0">
                <a:latin typeface="阿里巴巴普惠体 3.0" panose="00020600040101010101" charset="-122"/>
                <a:ea typeface="阿里巴巴普惠体 3.0" panose="00020600040101010101" charset="-122"/>
                <a:hlinkClick r:id="rId1"/>
              </a:rPr>
              <a:t>http://www.tuzhidian.com/</a:t>
            </a:r>
            <a:endParaRPr kumimoji="0" lang="en-US" altLang="zh-CN" sz="3200" b="1"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cs typeface="Helvetica Neue" panose="02000503000000020004"/>
              <a:sym typeface="Helvetica Neue" panose="02000503000000020004"/>
              <a:hlinkClick r:id="rId1"/>
            </a:endParaRPr>
          </a:p>
        </p:txBody>
      </p:sp>
      <p:sp>
        <p:nvSpPr>
          <p:cNvPr id="4" name="矩形"/>
          <p:cNvSpPr/>
          <p:nvPr/>
        </p:nvSpPr>
        <p:spPr>
          <a:xfrm>
            <a:off x="-21273" y="-7374"/>
            <a:ext cx="3803563" cy="216000"/>
          </a:xfrm>
          <a:prstGeom prst="rect">
            <a:avLst/>
          </a:prstGeom>
          <a:solidFill>
            <a:srgbClr val="0A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6" name="DataEase 核心概念"/>
          <p:cNvSpPr txBox="1"/>
          <p:nvPr/>
        </p:nvSpPr>
        <p:spPr>
          <a:xfrm>
            <a:off x="16827" y="255654"/>
            <a:ext cx="10706591"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dirty="0">
                <a:solidFill>
                  <a:srgbClr val="0A7BE0"/>
                </a:solidFill>
                <a:latin typeface="阿里巴巴普惠体 3.0" panose="00020600040101010101" charset="-122"/>
                <a:ea typeface="阿里巴巴普惠体 3.0" panose="00020600040101010101" charset="-122"/>
              </a:rPr>
              <a:t>视图类型选择</a:t>
            </a:r>
            <a:endParaRPr kumimoji="0" lang="zh-CN" altLang="en-US" sz="5000" b="1" i="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Helvetica Neue" panose="02000503000000020004"/>
              <a:sym typeface="Helvetica Neue" panose="02000503000000020004"/>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aEase 核心概念"/>
          <p:cNvSpPr txBox="1"/>
          <p:nvPr/>
        </p:nvSpPr>
        <p:spPr>
          <a:xfrm>
            <a:off x="16827" y="255654"/>
            <a:ext cx="10706591"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dirty="0">
                <a:solidFill>
                  <a:srgbClr val="0A7BE0"/>
                </a:solidFill>
                <a:latin typeface="阿里巴巴普惠体 3.0" panose="00020600040101010101" charset="-122"/>
                <a:ea typeface="阿里巴巴普惠体 3.0" panose="00020600040101010101" charset="-122"/>
              </a:rPr>
              <a:t>视图类型选择</a:t>
            </a:r>
            <a:endParaRPr kumimoji="0" lang="zh-CN" altLang="en-US" sz="5000" b="1" i="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Helvetica Neue" panose="02000503000000020004"/>
              <a:sym typeface="Helvetica Neue" panose="02000503000000020004"/>
            </a:endParaRPr>
          </a:p>
        </p:txBody>
      </p:sp>
      <p:pic>
        <p:nvPicPr>
          <p:cNvPr id="2" name="图片 1"/>
          <p:cNvPicPr>
            <a:picLocks noChangeAspect="1"/>
          </p:cNvPicPr>
          <p:nvPr>
            <p:custDataLst>
              <p:tags r:id="rId1"/>
            </p:custDataLst>
          </p:nvPr>
        </p:nvPicPr>
        <p:blipFill>
          <a:blip r:embed="rId2"/>
          <a:stretch>
            <a:fillRect/>
          </a:stretch>
        </p:blipFill>
        <p:spPr>
          <a:xfrm>
            <a:off x="1421765" y="1896110"/>
            <a:ext cx="21540470" cy="10961370"/>
          </a:xfrm>
          <a:prstGeom prst="rect">
            <a:avLst/>
          </a:prstGeom>
        </p:spPr>
      </p:pic>
      <p:sp>
        <p:nvSpPr>
          <p:cNvPr id="45" name="矩形"/>
          <p:cNvSpPr/>
          <p:nvPr>
            <p:custDataLst>
              <p:tags r:id="rId3"/>
            </p:custDataLst>
          </p:nvPr>
        </p:nvSpPr>
        <p:spPr>
          <a:xfrm>
            <a:off x="-20955" y="5080"/>
            <a:ext cx="3820160" cy="216000"/>
          </a:xfrm>
          <a:prstGeom prst="rect">
            <a:avLst/>
          </a:prstGeom>
          <a:solidFill>
            <a:srgbClr val="0C7BE0"/>
          </a:solidFill>
          <a:ln w="12700">
            <a:miter lim="400000"/>
          </a:ln>
        </p:spPr>
        <p:txBody>
          <a:bodyPr lIns="45719" rIns="45719" anchor="ctr"/>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070C0"/>
              </a:solidFill>
              <a:effectLst/>
              <a:highlight>
                <a:srgbClr val="0000FF"/>
              </a:highlight>
              <a:uLnTx/>
              <a:uFillTx/>
              <a:latin typeface="Calibri"/>
              <a:cs typeface="Calibri"/>
              <a:sym typeface="Calibri"/>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02030" y="7406005"/>
            <a:ext cx="22379940" cy="4707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latinLnBrk="0">
              <a:lnSpc>
                <a:spcPct val="150000"/>
              </a:lnSpc>
            </a:pPr>
            <a:r>
              <a:rPr lang="zh-CN" altLang="en-US" sz="3200" b="0" dirty="0">
                <a:solidFill>
                  <a:srgbClr val="333333"/>
                </a:solidFill>
                <a:effectLst/>
                <a:latin typeface="阿里巴巴普惠体 3.0" panose="00020600040101010101" charset="-122"/>
                <a:ea typeface="阿里巴巴普惠体 3.0" panose="00020600040101010101" charset="-122"/>
              </a:rPr>
              <a:t>指标</a:t>
            </a:r>
            <a:endParaRPr lang="en-US" altLang="zh-CN" sz="3200" b="0" dirty="0">
              <a:solidFill>
                <a:srgbClr val="333333"/>
              </a:solidFill>
              <a:effectLst/>
              <a:latin typeface="阿里巴巴普惠体 3.0" panose="00020600040101010101" charset="-122"/>
              <a:ea typeface="阿里巴巴普惠体 3.0" panose="00020600040101010101" charset="-122"/>
            </a:endParaRPr>
          </a:p>
          <a:p>
            <a:pPr algn="l" latinLnBrk="0">
              <a:lnSpc>
                <a:spcPct val="150000"/>
              </a:lnSpc>
            </a:pPr>
            <a:endParaRPr lang="en-US" altLang="zh-CN" sz="3200" b="0" dirty="0">
              <a:solidFill>
                <a:srgbClr val="333333"/>
              </a:solidFill>
              <a:effectLst/>
              <a:latin typeface="阿里巴巴普惠体 3.0" panose="00020600040101010101" charset="-122"/>
              <a:ea typeface="阿里巴巴普惠体 3.0" panose="00020600040101010101" charset="-122"/>
            </a:endParaRPr>
          </a:p>
          <a:p>
            <a:pPr algn="l" latinLnBrk="0">
              <a:lnSpc>
                <a:spcPct val="150000"/>
              </a:lnSpc>
            </a:pPr>
            <a:r>
              <a:rPr lang="zh-CN" altLang="en-US" sz="2400" b="0" dirty="0">
                <a:solidFill>
                  <a:srgbClr val="333333"/>
                </a:solidFill>
                <a:effectLst/>
                <a:latin typeface="阿里巴巴普惠体 3.0" panose="00020600040101010101" charset="-122"/>
                <a:ea typeface="阿里巴巴普惠体 3.0" panose="00020600040101010101" charset="-122"/>
              </a:rPr>
              <a:t>用于</a:t>
            </a:r>
            <a:r>
              <a:rPr lang="zh-CN" altLang="en-US" sz="2800" dirty="0">
                <a:solidFill>
                  <a:srgbClr val="333333"/>
                </a:solidFill>
                <a:effectLst/>
                <a:latin typeface="阿里巴巴普惠体 3.0" panose="00020600040101010101" charset="-122"/>
                <a:ea typeface="阿里巴巴普惠体 3.0" panose="00020600040101010101" charset="-122"/>
              </a:rPr>
              <a:t>衡量事物发展程度的单位或方法</a:t>
            </a:r>
            <a:r>
              <a:rPr lang="zh-CN" altLang="en-US" sz="2400" b="0" dirty="0">
                <a:solidFill>
                  <a:srgbClr val="333333"/>
                </a:solidFill>
                <a:effectLst/>
                <a:latin typeface="阿里巴巴普惠体 3.0" panose="00020600040101010101" charset="-122"/>
                <a:ea typeface="阿里巴巴普惠体 3.0" panose="00020600040101010101" charset="-122"/>
              </a:rPr>
              <a:t>，它还有个</a:t>
            </a:r>
            <a:r>
              <a:rPr lang="en-GB" altLang="zh-CN" sz="2400" b="0" dirty="0">
                <a:solidFill>
                  <a:srgbClr val="333333"/>
                </a:solidFill>
                <a:effectLst/>
                <a:latin typeface="阿里巴巴普惠体 3.0" panose="00020600040101010101" charset="-122"/>
                <a:ea typeface="阿里巴巴普惠体 3.0" panose="00020600040101010101" charset="-122"/>
              </a:rPr>
              <a:t>IT</a:t>
            </a:r>
            <a:r>
              <a:rPr lang="zh-CN" altLang="en-US" sz="2400" b="0" dirty="0">
                <a:solidFill>
                  <a:srgbClr val="333333"/>
                </a:solidFill>
                <a:effectLst/>
                <a:latin typeface="阿里巴巴普惠体 3.0" panose="00020600040101010101" charset="-122"/>
                <a:ea typeface="阿里巴巴普惠体 3.0" panose="00020600040101010101" charset="-122"/>
              </a:rPr>
              <a:t>上常用的名字，</a:t>
            </a:r>
            <a:r>
              <a:rPr lang="zh-CN" altLang="en-US" sz="2800" dirty="0">
                <a:solidFill>
                  <a:srgbClr val="333333"/>
                </a:solidFill>
                <a:effectLst/>
                <a:latin typeface="阿里巴巴普惠体 3.0" panose="00020600040101010101" charset="-122"/>
                <a:ea typeface="阿里巴巴普惠体 3.0" panose="00020600040101010101" charset="-122"/>
              </a:rPr>
              <a:t>也就是度量</a:t>
            </a:r>
            <a:r>
              <a:rPr lang="zh-CN" altLang="en-US" sz="2400" b="0" dirty="0">
                <a:solidFill>
                  <a:srgbClr val="333333"/>
                </a:solidFill>
                <a:effectLst/>
                <a:latin typeface="阿里巴巴普惠体 3.0" panose="00020600040101010101" charset="-122"/>
                <a:ea typeface="阿里巴巴普惠体 3.0" panose="00020600040101010101" charset="-122"/>
              </a:rPr>
              <a:t>。例如：人口数、</a:t>
            </a:r>
            <a:r>
              <a:rPr lang="en-GB" altLang="zh-CN" sz="2400" b="0" dirty="0">
                <a:solidFill>
                  <a:srgbClr val="333333"/>
                </a:solidFill>
                <a:effectLst/>
                <a:latin typeface="阿里巴巴普惠体 3.0" panose="00020600040101010101" charset="-122"/>
                <a:ea typeface="阿里巴巴普惠体 3.0" panose="00020600040101010101" charset="-122"/>
              </a:rPr>
              <a:t>GDP</a:t>
            </a:r>
            <a:r>
              <a:rPr lang="zh-CN" altLang="en-GB" sz="2400" b="0" dirty="0">
                <a:solidFill>
                  <a:srgbClr val="333333"/>
                </a:solidFill>
                <a:effectLst/>
                <a:latin typeface="阿里巴巴普惠体 3.0" panose="00020600040101010101" charset="-122"/>
                <a:ea typeface="阿里巴巴普惠体 3.0" panose="00020600040101010101" charset="-122"/>
              </a:rPr>
              <a:t>、</a:t>
            </a:r>
            <a:r>
              <a:rPr lang="zh-CN" altLang="en-US" sz="2400" b="0" dirty="0">
                <a:solidFill>
                  <a:srgbClr val="333333"/>
                </a:solidFill>
                <a:effectLst/>
                <a:latin typeface="阿里巴巴普惠体 3.0" panose="00020600040101010101" charset="-122"/>
                <a:ea typeface="阿里巴巴普惠体 3.0" panose="00020600040101010101" charset="-122"/>
              </a:rPr>
              <a:t>收入、用户数、利润率、留存率、覆盖率等。很多公司都有自己的</a:t>
            </a:r>
            <a:r>
              <a:rPr lang="en-GB" altLang="zh-CN" sz="2400" b="0" dirty="0">
                <a:solidFill>
                  <a:srgbClr val="333333"/>
                </a:solidFill>
                <a:effectLst/>
                <a:latin typeface="阿里巴巴普惠体 3.0" panose="00020600040101010101" charset="-122"/>
                <a:ea typeface="阿里巴巴普惠体 3.0" panose="00020600040101010101" charset="-122"/>
              </a:rPr>
              <a:t>KPI</a:t>
            </a:r>
            <a:r>
              <a:rPr lang="zh-CN" altLang="en-US" sz="2400" b="0" dirty="0">
                <a:solidFill>
                  <a:srgbClr val="333333"/>
                </a:solidFill>
                <a:effectLst/>
                <a:latin typeface="阿里巴巴普惠体 3.0" panose="00020600040101010101" charset="-122"/>
                <a:ea typeface="阿里巴巴普惠体 3.0" panose="00020600040101010101" charset="-122"/>
              </a:rPr>
              <a:t>指标体系，就是通过几个关键指标来衡量公司业务运营情况的好坏。</a:t>
            </a:r>
            <a:endParaRPr lang="zh-CN" altLang="en-US" sz="2400" b="0" dirty="0">
              <a:solidFill>
                <a:srgbClr val="333333"/>
              </a:solidFill>
              <a:effectLst/>
              <a:latin typeface="阿里巴巴普惠体 3.0" panose="00020600040101010101" charset="-122"/>
              <a:ea typeface="阿里巴巴普惠体 3.0" panose="00020600040101010101" charset="-122"/>
            </a:endParaRPr>
          </a:p>
          <a:p>
            <a:pPr algn="l" latinLnBrk="0">
              <a:lnSpc>
                <a:spcPct val="150000"/>
              </a:lnSpc>
            </a:pPr>
            <a:r>
              <a:rPr lang="zh-CN" altLang="en-US" sz="2400" b="0" dirty="0">
                <a:solidFill>
                  <a:srgbClr val="333333"/>
                </a:solidFill>
                <a:effectLst/>
                <a:latin typeface="阿里巴巴普惠体 3.0" panose="00020600040101010101" charset="-122"/>
                <a:ea typeface="阿里巴巴普惠体 3.0" panose="00020600040101010101" charset="-122"/>
              </a:rPr>
              <a:t>指标</a:t>
            </a:r>
            <a:r>
              <a:rPr lang="zh-CN" altLang="en-US" sz="2800" dirty="0">
                <a:solidFill>
                  <a:srgbClr val="333333"/>
                </a:solidFill>
                <a:effectLst/>
                <a:latin typeface="阿里巴巴普惠体 3.0" panose="00020600040101010101" charset="-122"/>
                <a:ea typeface="阿里巴巴普惠体 3.0" panose="00020600040101010101" charset="-122"/>
              </a:rPr>
              <a:t>需要经过加和、平均等汇总计算方式得到</a:t>
            </a:r>
            <a:r>
              <a:rPr lang="zh-CN" altLang="en-US" sz="2400" b="0" dirty="0">
                <a:solidFill>
                  <a:srgbClr val="333333"/>
                </a:solidFill>
                <a:effectLst/>
                <a:latin typeface="阿里巴巴普惠体 3.0" panose="00020600040101010101" charset="-122"/>
                <a:ea typeface="阿里巴巴普惠体 3.0" panose="00020600040101010101" charset="-122"/>
              </a:rPr>
              <a:t>，并且是</a:t>
            </a:r>
            <a:r>
              <a:rPr lang="zh-CN" altLang="en-US" sz="2800" dirty="0">
                <a:solidFill>
                  <a:srgbClr val="333333"/>
                </a:solidFill>
                <a:effectLst/>
                <a:latin typeface="阿里巴巴普惠体 3.0" panose="00020600040101010101" charset="-122"/>
                <a:ea typeface="阿里巴巴普惠体 3.0" panose="00020600040101010101" charset="-122"/>
              </a:rPr>
              <a:t>需要在一定的前提条件进行汇总计算</a:t>
            </a:r>
            <a:r>
              <a:rPr lang="zh-CN" altLang="en-US" sz="2400" b="0" dirty="0">
                <a:solidFill>
                  <a:srgbClr val="333333"/>
                </a:solidFill>
                <a:effectLst/>
                <a:latin typeface="阿里巴巴普惠体 3.0" panose="00020600040101010101" charset="-122"/>
                <a:ea typeface="阿里巴巴普惠体 3.0" panose="00020600040101010101" charset="-122"/>
              </a:rPr>
              <a:t>，如时间、地点、范围，也就是我们常说的统计口径与范围。</a:t>
            </a:r>
            <a:endParaRPr lang="zh-CN" altLang="en-US" sz="2400" b="0" dirty="0">
              <a:solidFill>
                <a:srgbClr val="333333"/>
              </a:solidFill>
              <a:effectLst/>
              <a:latin typeface="阿里巴巴普惠体 3.0" panose="00020600040101010101" charset="-122"/>
              <a:ea typeface="阿里巴巴普惠体 3.0" panose="00020600040101010101" charset="-122"/>
            </a:endParaRPr>
          </a:p>
          <a:p>
            <a:pPr algn="l" latinLnBrk="0">
              <a:lnSpc>
                <a:spcPct val="150000"/>
              </a:lnSpc>
            </a:pPr>
            <a:r>
              <a:rPr lang="zh-CN" altLang="en-US" sz="2400" b="0" dirty="0">
                <a:solidFill>
                  <a:srgbClr val="333333"/>
                </a:solidFill>
                <a:effectLst/>
                <a:latin typeface="阿里巴巴普惠体 3.0" panose="00020600040101010101" charset="-122"/>
                <a:ea typeface="阿里巴巴普惠体 3.0" panose="00020600040101010101" charset="-122"/>
              </a:rPr>
              <a:t>指标可以分为</a:t>
            </a:r>
            <a:r>
              <a:rPr lang="zh-CN" altLang="en-US" sz="2800" dirty="0">
                <a:solidFill>
                  <a:srgbClr val="333333"/>
                </a:solidFill>
                <a:effectLst/>
                <a:latin typeface="阿里巴巴普惠体 3.0" panose="00020600040101010101" charset="-122"/>
                <a:ea typeface="阿里巴巴普惠体 3.0" panose="00020600040101010101" charset="-122"/>
              </a:rPr>
              <a:t>绝对数指标和相对数指标</a:t>
            </a:r>
            <a:r>
              <a:rPr lang="zh-CN" altLang="en-US" sz="2400" b="0" dirty="0">
                <a:solidFill>
                  <a:srgbClr val="333333"/>
                </a:solidFill>
                <a:effectLst/>
                <a:latin typeface="阿里巴巴普惠体 3.0" panose="00020600040101010101" charset="-122"/>
                <a:ea typeface="阿里巴巴普惠体 3.0" panose="00020600040101010101" charset="-122"/>
              </a:rPr>
              <a:t>，绝对数指标反映的是</a:t>
            </a:r>
            <a:r>
              <a:rPr lang="zh-CN" altLang="en-US" sz="2800" dirty="0">
                <a:solidFill>
                  <a:srgbClr val="333333"/>
                </a:solidFill>
                <a:effectLst/>
                <a:latin typeface="阿里巴巴普惠体 3.0" panose="00020600040101010101" charset="-122"/>
                <a:ea typeface="阿里巴巴普惠体 3.0" panose="00020600040101010101" charset="-122"/>
              </a:rPr>
              <a:t>规模大小的指标</a:t>
            </a:r>
            <a:r>
              <a:rPr lang="zh-CN" altLang="en-US" sz="2400" b="0" dirty="0">
                <a:solidFill>
                  <a:srgbClr val="333333"/>
                </a:solidFill>
                <a:effectLst/>
                <a:latin typeface="阿里巴巴普惠体 3.0" panose="00020600040101010101" charset="-122"/>
                <a:ea typeface="阿里巴巴普惠体 3.0" panose="00020600040101010101" charset="-122"/>
              </a:rPr>
              <a:t>，如人口数、</a:t>
            </a:r>
            <a:r>
              <a:rPr lang="en-GB" altLang="zh-CN" sz="2400" b="0" dirty="0">
                <a:solidFill>
                  <a:srgbClr val="333333"/>
                </a:solidFill>
                <a:effectLst/>
                <a:latin typeface="阿里巴巴普惠体 3.0" panose="00020600040101010101" charset="-122"/>
                <a:ea typeface="阿里巴巴普惠体 3.0" panose="00020600040101010101" charset="-122"/>
              </a:rPr>
              <a:t>GDP</a:t>
            </a:r>
            <a:r>
              <a:rPr lang="zh-CN" altLang="en-GB" sz="2400" b="0" dirty="0">
                <a:solidFill>
                  <a:srgbClr val="333333"/>
                </a:solidFill>
                <a:effectLst/>
                <a:latin typeface="阿里巴巴普惠体 3.0" panose="00020600040101010101" charset="-122"/>
                <a:ea typeface="阿里巴巴普惠体 3.0" panose="00020600040101010101" charset="-122"/>
              </a:rPr>
              <a:t>、</a:t>
            </a:r>
            <a:r>
              <a:rPr lang="zh-CN" altLang="en-US" sz="2400" b="0" dirty="0">
                <a:solidFill>
                  <a:srgbClr val="333333"/>
                </a:solidFill>
                <a:effectLst/>
                <a:latin typeface="阿里巴巴普惠体 3.0" panose="00020600040101010101" charset="-122"/>
                <a:ea typeface="阿里巴巴普惠体 3.0" panose="00020600040101010101" charset="-122"/>
              </a:rPr>
              <a:t>收入、用户数，而相对数指标主要用来反映</a:t>
            </a:r>
            <a:r>
              <a:rPr lang="zh-CN" altLang="en-US" sz="2800" dirty="0">
                <a:solidFill>
                  <a:srgbClr val="333333"/>
                </a:solidFill>
                <a:effectLst/>
                <a:latin typeface="阿里巴巴普惠体 3.0" panose="00020600040101010101" charset="-122"/>
                <a:ea typeface="阿里巴巴普惠体 3.0" panose="00020600040101010101" charset="-122"/>
              </a:rPr>
              <a:t>质量好坏的指标</a:t>
            </a:r>
            <a:r>
              <a:rPr lang="zh-CN" altLang="en-US" sz="2400" b="0" dirty="0">
                <a:solidFill>
                  <a:srgbClr val="333333"/>
                </a:solidFill>
                <a:effectLst/>
                <a:latin typeface="阿里巴巴普惠体 3.0" panose="00020600040101010101" charset="-122"/>
                <a:ea typeface="阿里巴巴普惠体 3.0" panose="00020600040101010101" charset="-122"/>
              </a:rPr>
              <a:t>，如利润率、留存率、覆盖率等。我们分析一个事物发展程度就可以从数量跟质量两个角度入手分析，以全面衡量事物发展程度。</a:t>
            </a:r>
            <a:endParaRPr lang="zh-CN" altLang="en-US" sz="2400" b="0" dirty="0">
              <a:solidFill>
                <a:srgbClr val="333333"/>
              </a:solidFill>
              <a:effectLst/>
              <a:latin typeface="阿里巴巴普惠体 3.0" panose="00020600040101010101" charset="-122"/>
              <a:ea typeface="阿里巴巴普惠体 3.0" panose="00020600040101010101" charset="-122"/>
            </a:endParaRPr>
          </a:p>
        </p:txBody>
      </p:sp>
      <p:sp>
        <p:nvSpPr>
          <p:cNvPr id="7" name="文本框 6"/>
          <p:cNvSpPr txBox="1"/>
          <p:nvPr/>
        </p:nvSpPr>
        <p:spPr>
          <a:xfrm>
            <a:off x="1002030" y="1677188"/>
            <a:ext cx="22379940" cy="4431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b="0">
                <a:solidFill>
                  <a:srgbClr val="333333"/>
                </a:solidFill>
                <a:latin typeface="微软雅黑" panose="020B0503020204020204" pitchFamily="34" charset="-122"/>
                <a:ea typeface="微软雅黑" panose="020B0503020204020204" pitchFamily="34" charset="-122"/>
              </a:defRPr>
            </a:lvl1pPr>
          </a:lstStyle>
          <a:p>
            <a:pPr>
              <a:lnSpc>
                <a:spcPct val="150000"/>
              </a:lnSpc>
            </a:pPr>
            <a:r>
              <a:rPr lang="zh-CN" altLang="en-US" dirty="0">
                <a:latin typeface="阿里巴巴普惠体 3.0" panose="00020600040101010101" charset="-122"/>
                <a:ea typeface="阿里巴巴普惠体 3.0" panose="00020600040101010101" charset="-122"/>
              </a:rPr>
              <a:t>维度</a:t>
            </a:r>
            <a:endParaRPr lang="en-US" altLang="zh-CN" dirty="0">
              <a:latin typeface="阿里巴巴普惠体 3.0" panose="00020600040101010101" charset="-122"/>
              <a:ea typeface="阿里巴巴普惠体 3.0" panose="00020600040101010101" charset="-122"/>
            </a:endParaRPr>
          </a:p>
          <a:p>
            <a:pPr>
              <a:lnSpc>
                <a:spcPct val="150000"/>
              </a:lnSpc>
            </a:pPr>
            <a:endParaRPr lang="en-US" altLang="zh-CN" dirty="0">
              <a:latin typeface="阿里巴巴普惠体 3.0" panose="00020600040101010101" charset="-122"/>
              <a:ea typeface="阿里巴巴普惠体 3.0" panose="00020600040101010101" charset="-122"/>
            </a:endParaRPr>
          </a:p>
          <a:p>
            <a:pPr>
              <a:lnSpc>
                <a:spcPct val="150000"/>
              </a:lnSpc>
            </a:pPr>
            <a:r>
              <a:rPr lang="zh-CN" altLang="en-US" sz="2400" dirty="0">
                <a:latin typeface="阿里巴巴普惠体 3.0" panose="00020600040101010101" charset="-122"/>
                <a:ea typeface="阿里巴巴普惠体 3.0" panose="00020600040101010101" charset="-122"/>
              </a:rPr>
              <a:t>是</a:t>
            </a:r>
            <a:r>
              <a:rPr lang="zh-CN" altLang="en-US" sz="2800" b="1" dirty="0">
                <a:latin typeface="阿里巴巴普惠体 3.0" panose="00020600040101010101" charset="-122"/>
                <a:ea typeface="阿里巴巴普惠体 3.0" panose="00020600040101010101" charset="-122"/>
              </a:rPr>
              <a:t>事物或现象的某种特征</a:t>
            </a:r>
            <a:r>
              <a:rPr lang="zh-CN" altLang="en-US" sz="2400" dirty="0">
                <a:latin typeface="阿里巴巴普惠体 3.0" panose="00020600040101010101" charset="-122"/>
                <a:ea typeface="阿里巴巴普惠体 3.0" panose="00020600040101010101" charset="-122"/>
              </a:rPr>
              <a:t>，如性别、地区、时间等都是维度。其中时间是一种常用、特殊的维度，通过时间前后的对比，就可以知道事物的发展是好了还是坏了，如用户数环比上月增长</a:t>
            </a:r>
            <a:r>
              <a:rPr lang="en-US" altLang="zh-CN" sz="2400" dirty="0">
                <a:latin typeface="阿里巴巴普惠体 3.0" panose="00020600040101010101" charset="-122"/>
                <a:ea typeface="阿里巴巴普惠体 3.0" panose="00020600040101010101" charset="-122"/>
              </a:rPr>
              <a:t>10%</a:t>
            </a:r>
            <a:r>
              <a:rPr lang="zh-CN" altLang="en-US" sz="2400" dirty="0">
                <a:latin typeface="阿里巴巴普惠体 3.0" panose="00020600040101010101" charset="-122"/>
                <a:ea typeface="阿里巴巴普惠体 3.0" panose="00020600040101010101" charset="-122"/>
              </a:rPr>
              <a:t>、同比去年同期增长</a:t>
            </a:r>
            <a:r>
              <a:rPr lang="en-US" altLang="zh-CN" sz="2400" dirty="0">
                <a:latin typeface="阿里巴巴普惠体 3.0" panose="00020600040101010101" charset="-122"/>
                <a:ea typeface="阿里巴巴普惠体 3.0" panose="00020600040101010101" charset="-122"/>
              </a:rPr>
              <a:t>20%</a:t>
            </a:r>
            <a:r>
              <a:rPr lang="zh-CN" altLang="en-US" sz="2400" dirty="0">
                <a:latin typeface="阿里巴巴普惠体 3.0" panose="00020600040101010101" charset="-122"/>
                <a:ea typeface="阿里巴巴普惠体 3.0" panose="00020600040101010101" charset="-122"/>
              </a:rPr>
              <a:t>，这就是时间上的对比，也称为纵比；</a:t>
            </a:r>
            <a:endParaRPr lang="en-US" altLang="zh-CN" sz="2400" dirty="0">
              <a:latin typeface="阿里巴巴普惠体 3.0" panose="00020600040101010101" charset="-122"/>
              <a:ea typeface="阿里巴巴普惠体 3.0" panose="00020600040101010101" charset="-122"/>
            </a:endParaRPr>
          </a:p>
          <a:p>
            <a:pPr>
              <a:lnSpc>
                <a:spcPct val="150000"/>
              </a:lnSpc>
            </a:pPr>
            <a:r>
              <a:rPr lang="zh-CN" altLang="en-US" sz="2400" dirty="0">
                <a:latin typeface="阿里巴巴普惠体 3.0" panose="00020600040101010101" charset="-122"/>
                <a:ea typeface="阿里巴巴普惠体 3.0" panose="00020600040101010101" charset="-122"/>
              </a:rPr>
              <a:t>另一个比较就是横比，如不同国家人口数、</a:t>
            </a:r>
            <a:r>
              <a:rPr lang="en-GB" altLang="zh-CN" sz="2400" dirty="0">
                <a:latin typeface="阿里巴巴普惠体 3.0" panose="00020600040101010101" charset="-122"/>
                <a:ea typeface="阿里巴巴普惠体 3.0" panose="00020600040101010101" charset="-122"/>
              </a:rPr>
              <a:t>GDP</a:t>
            </a:r>
            <a:r>
              <a:rPr lang="zh-CN" altLang="en-US" sz="2400" dirty="0">
                <a:latin typeface="阿里巴巴普惠体 3.0" panose="00020600040101010101" charset="-122"/>
                <a:ea typeface="阿里巴巴普惠体 3.0" panose="00020600040101010101" charset="-122"/>
              </a:rPr>
              <a:t>的比较，不同省份收入、用户数的比较、不同公司、不同部门之间的比较，这些都是同级单位之间的比较，简称横比</a:t>
            </a:r>
            <a:r>
              <a:rPr lang="en-US" altLang="zh-CN" sz="2400" dirty="0">
                <a:latin typeface="阿里巴巴普惠体 3.0" panose="00020600040101010101" charset="-122"/>
                <a:ea typeface="阿里巴巴普惠体 3.0" panose="00020600040101010101" charset="-122"/>
              </a:rPr>
              <a:t>;</a:t>
            </a:r>
            <a:endParaRPr lang="en-US" altLang="zh-CN" sz="2400" dirty="0">
              <a:latin typeface="阿里巴巴普惠体 3.0" panose="00020600040101010101" charset="-122"/>
              <a:ea typeface="阿里巴巴普惠体 3.0" panose="00020600040101010101" charset="-122"/>
            </a:endParaRPr>
          </a:p>
          <a:p>
            <a:pPr>
              <a:lnSpc>
                <a:spcPct val="150000"/>
              </a:lnSpc>
            </a:pPr>
            <a:r>
              <a:rPr lang="zh-CN" altLang="en-US" sz="2400" dirty="0">
                <a:latin typeface="阿里巴巴普惠体 3.0" panose="00020600040101010101" charset="-122"/>
                <a:ea typeface="阿里巴巴普惠体 3.0" panose="00020600040101010101" charset="-122"/>
              </a:rPr>
              <a:t>维度可以分为</a:t>
            </a:r>
            <a:r>
              <a:rPr lang="zh-CN" altLang="en-US" sz="2800" b="1" dirty="0">
                <a:latin typeface="阿里巴巴普惠体 3.0" panose="00020600040101010101" charset="-122"/>
                <a:ea typeface="阿里巴巴普惠体 3.0" panose="00020600040101010101" charset="-122"/>
              </a:rPr>
              <a:t>定性维度跟定量维度</a:t>
            </a:r>
            <a:r>
              <a:rPr lang="zh-CN" altLang="en-US" sz="2400" dirty="0">
                <a:latin typeface="阿里巴巴普惠体 3.0" panose="00020600040101010101" charset="-122"/>
                <a:ea typeface="阿里巴巴普惠体 3.0" panose="00020600040101010101" charset="-122"/>
              </a:rPr>
              <a:t>，也就是根据数据类型来划分，</a:t>
            </a:r>
            <a:r>
              <a:rPr lang="zh-CN" altLang="en-US" sz="2800" b="1" dirty="0">
                <a:latin typeface="阿里巴巴普惠体 3.0" panose="00020600040101010101" charset="-122"/>
                <a:ea typeface="阿里巴巴普惠体 3.0" panose="00020600040101010101" charset="-122"/>
              </a:rPr>
              <a:t>数据类型为字符型</a:t>
            </a:r>
            <a:r>
              <a:rPr lang="en-US" altLang="zh-CN" sz="2800" b="1" dirty="0">
                <a:latin typeface="阿里巴巴普惠体 3.0" panose="00020600040101010101" charset="-122"/>
                <a:ea typeface="阿里巴巴普惠体 3.0" panose="00020600040101010101" charset="-122"/>
              </a:rPr>
              <a:t>(</a:t>
            </a:r>
            <a:r>
              <a:rPr lang="zh-CN" altLang="en-US" sz="2800" b="1" dirty="0">
                <a:latin typeface="阿里巴巴普惠体 3.0" panose="00020600040101010101" charset="-122"/>
                <a:ea typeface="阿里巴巴普惠体 3.0" panose="00020600040101010101" charset="-122"/>
              </a:rPr>
              <a:t>文本型</a:t>
            </a:r>
            <a:r>
              <a:rPr lang="en-US" altLang="zh-CN" sz="2800" b="1" dirty="0">
                <a:latin typeface="阿里巴巴普惠体 3.0" panose="00020600040101010101" charset="-122"/>
                <a:ea typeface="阿里巴巴普惠体 3.0" panose="00020600040101010101" charset="-122"/>
              </a:rPr>
              <a:t>)</a:t>
            </a:r>
            <a:r>
              <a:rPr lang="zh-CN" altLang="en-US" sz="2800" b="1" dirty="0">
                <a:latin typeface="阿里巴巴普惠体 3.0" panose="00020600040101010101" charset="-122"/>
                <a:ea typeface="阿里巴巴普惠体 3.0" panose="00020600040101010101" charset="-122"/>
              </a:rPr>
              <a:t>数据</a:t>
            </a:r>
            <a:r>
              <a:rPr lang="zh-CN" altLang="en-US" sz="2400" dirty="0">
                <a:latin typeface="阿里巴巴普惠体 3.0" panose="00020600040101010101" charset="-122"/>
                <a:ea typeface="阿里巴巴普惠体 3.0" panose="00020600040101010101" charset="-122"/>
              </a:rPr>
              <a:t>，就是定性维度，如地区、性别都是定性维度</a:t>
            </a:r>
            <a:r>
              <a:rPr lang="en-US" altLang="zh-CN" sz="2400" dirty="0">
                <a:latin typeface="阿里巴巴普惠体 3.0" panose="00020600040101010101" charset="-122"/>
                <a:ea typeface="阿里巴巴普惠体 3.0" panose="00020600040101010101" charset="-122"/>
              </a:rPr>
              <a:t>;</a:t>
            </a:r>
            <a:r>
              <a:rPr lang="zh-CN" altLang="en-US" sz="2400" dirty="0">
                <a:latin typeface="阿里巴巴普惠体 3.0" panose="00020600040101010101" charset="-122"/>
                <a:ea typeface="阿里巴巴普惠体 3.0" panose="00020600040101010101" charset="-122"/>
              </a:rPr>
              <a:t>数据类型为数值型数据的，就为定量维度，如收入、年龄、消费等，一般我们对定量维度需要做数值分组处理，也就是数值型数据离散化，这样做的目的是为了使规律更加明 显，因为分组越细，规律就越不明显，最后细到成最原始的流水数据，那就无规律可循。</a:t>
            </a:r>
            <a:endParaRPr lang="zh-CN" altLang="en-US" sz="2400" dirty="0">
              <a:latin typeface="阿里巴巴普惠体 3.0" panose="00020600040101010101" charset="-122"/>
              <a:ea typeface="阿里巴巴普惠体 3.0" panose="00020600040101010101" charset="-122"/>
            </a:endParaRPr>
          </a:p>
        </p:txBody>
      </p:sp>
      <p:pic>
        <p:nvPicPr>
          <p:cNvPr id="8" name="图片 7"/>
          <p:cNvPicPr>
            <a:picLocks noChangeAspect="1"/>
          </p:cNvPicPr>
          <p:nvPr/>
        </p:nvPicPr>
        <p:blipFill rotWithShape="1">
          <a:blip r:embed="rId1"/>
          <a:srcRect r="15142" b="-3267"/>
          <a:stretch>
            <a:fillRect/>
          </a:stretch>
        </p:blipFill>
        <p:spPr>
          <a:xfrm>
            <a:off x="2462646" y="7155855"/>
            <a:ext cx="1253459" cy="1275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2"/>
          <a:stretch>
            <a:fillRect/>
          </a:stretch>
        </p:blipFill>
        <p:spPr>
          <a:xfrm>
            <a:off x="2576946" y="1474588"/>
            <a:ext cx="1024860" cy="1163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矩形"/>
          <p:cNvSpPr/>
          <p:nvPr/>
        </p:nvSpPr>
        <p:spPr>
          <a:xfrm>
            <a:off x="-21272" y="-7374"/>
            <a:ext cx="2598218"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070C0"/>
              </a:solidFill>
              <a:effectLst/>
              <a:highlight>
                <a:srgbClr val="0000FF"/>
              </a:highlight>
              <a:uLnTx/>
              <a:uFillTx/>
              <a:latin typeface="Calibri"/>
              <a:cs typeface="Calibri"/>
              <a:sym typeface="Calibri"/>
            </a:endParaRPr>
          </a:p>
        </p:txBody>
      </p:sp>
      <p:sp>
        <p:nvSpPr>
          <p:cNvPr id="4" name="DataEase 核心概念"/>
          <p:cNvSpPr txBox="1"/>
          <p:nvPr/>
        </p:nvSpPr>
        <p:spPr>
          <a:xfrm>
            <a:off x="16827" y="255654"/>
            <a:ext cx="2598219"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rPr>
              <a:t>相关术语</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数据可视化对企业的价值"/>
          <p:cNvSpPr txBox="1"/>
          <p:nvPr/>
        </p:nvSpPr>
        <p:spPr>
          <a:xfrm>
            <a:off x="16510" y="220783"/>
            <a:ext cx="7994015" cy="955675"/>
          </a:xfrm>
          <a:prstGeom prst="rect">
            <a:avLst/>
          </a:prstGeom>
          <a:ln w="12700">
            <a:miter lim="400000"/>
          </a:ln>
        </p:spPr>
        <p:txBody>
          <a:bodyPr lIns="0" tIns="0" rIns="0" bIns="0"/>
          <a:lstStyle>
            <a:lvl1pPr indent="0" defTabSz="913765">
              <a:defRPr sz="5000" b="1">
                <a:solidFill>
                  <a:schemeClr val="accent1"/>
                </a:solidFill>
              </a:defRPr>
            </a:lvl1pPr>
          </a:lstStyle>
          <a:p>
            <a:pPr algn="l" defTabSz="914400">
              <a:defRPr/>
            </a:pPr>
            <a:r>
              <a:rPr lang="zh-CN" altLang="en-US" b="0" dirty="0">
                <a:solidFill>
                  <a:srgbClr val="0A7BE0"/>
                </a:solidFill>
                <a:latin typeface="Alibaba PuHuiTi Medium" pitchFamily="18" charset="-122"/>
                <a:ea typeface="Alibaba PuHuiTi Medium" pitchFamily="18" charset="-122"/>
                <a:cs typeface="Alibaba PuHuiTi Medium" pitchFamily="18" charset="-122"/>
              </a:rPr>
              <a:t>图表的分类</a:t>
            </a:r>
            <a:endParaRPr lang="zh-CN" altLang="en-US" b="0" dirty="0">
              <a:solidFill>
                <a:srgbClr val="0A7BE0"/>
              </a:solidFill>
              <a:latin typeface="Alibaba PuHuiTi Medium" pitchFamily="18" charset="-122"/>
              <a:ea typeface="Alibaba PuHuiTi Medium" pitchFamily="18" charset="-122"/>
              <a:cs typeface="Alibaba PuHuiTi Medium" pitchFamily="18" charset="-122"/>
            </a:endParaRPr>
          </a:p>
        </p:txBody>
      </p:sp>
      <p:sp>
        <p:nvSpPr>
          <p:cNvPr id="5" name="文本框 4"/>
          <p:cNvSpPr txBox="1"/>
          <p:nvPr/>
        </p:nvSpPr>
        <p:spPr>
          <a:xfrm>
            <a:off x="0" y="1907846"/>
            <a:ext cx="3271138" cy="12366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127000" algn="ctr" defTabSz="821055" rtl="0" eaLnBrk="1">
              <a:lnSpc>
                <a:spcPct val="200000"/>
              </a:lnSpc>
              <a:spcBef>
                <a:spcPts val="0"/>
              </a:spcBef>
              <a:spcAft>
                <a:spcPts val="600"/>
              </a:spcAft>
              <a:buClrTx/>
              <a:buSzTx/>
              <a:buFontTx/>
              <a:buNone/>
            </a:pPr>
            <a:r>
              <a:rPr lang="zh-CN" altLang="en-US" sz="4400" b="1" dirty="0">
                <a:solidFill>
                  <a:srgbClr val="002060"/>
                </a:solidFill>
                <a:latin typeface="Helvetica Neue Bold" panose="02000503000000020004" charset="0"/>
              </a:rPr>
              <a:t>类型</a:t>
            </a:r>
            <a:endParaRPr kumimoji="0" lang="zh-CN" altLang="en-US" sz="4400" b="1" i="0" u="none" strike="noStrike" cap="none" spc="0" normalizeH="0" baseline="0" dirty="0">
              <a:ln>
                <a:noFill/>
              </a:ln>
              <a:solidFill>
                <a:srgbClr val="002060"/>
              </a:solidFill>
              <a:effectLst/>
              <a:uFillTx/>
              <a:latin typeface="Helvetica Neue Bold" panose="02000503000000020004" charset="0"/>
              <a:ea typeface="+mn-ea"/>
              <a:cs typeface="+mn-cs"/>
              <a:sym typeface="Helvetica Neue" panose="02000503000000020004"/>
            </a:endParaRPr>
          </a:p>
        </p:txBody>
      </p:sp>
      <p:sp>
        <p:nvSpPr>
          <p:cNvPr id="6" name="文本框 5"/>
          <p:cNvSpPr txBox="1"/>
          <p:nvPr/>
        </p:nvSpPr>
        <p:spPr>
          <a:xfrm>
            <a:off x="4343400" y="1907846"/>
            <a:ext cx="3271138" cy="125040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127000" algn="ctr" defTabSz="821055" rtl="0" eaLnBrk="1">
              <a:lnSpc>
                <a:spcPct val="200000"/>
              </a:lnSpc>
              <a:spcBef>
                <a:spcPts val="0"/>
              </a:spcBef>
              <a:spcAft>
                <a:spcPts val="600"/>
              </a:spcAft>
              <a:buClrTx/>
              <a:buSzTx/>
              <a:buFontTx/>
              <a:buNone/>
            </a:pPr>
            <a:r>
              <a:rPr kumimoji="0" lang="zh-CN" altLang="en-US" sz="4400" b="1" i="0" u="none" strike="noStrike" cap="none" spc="0" normalizeH="0" baseline="0" dirty="0">
                <a:ln>
                  <a:noFill/>
                </a:ln>
                <a:solidFill>
                  <a:srgbClr val="002060"/>
                </a:solidFill>
                <a:effectLst/>
                <a:uFillTx/>
                <a:latin typeface="Helvetica Neue Bold" panose="02000503000000020004" charset="0"/>
                <a:ea typeface="+mn-ea"/>
                <a:cs typeface="+mn-cs"/>
                <a:sym typeface="Helvetica Neue" panose="02000503000000020004"/>
              </a:rPr>
              <a:t>目的</a:t>
            </a:r>
            <a:endParaRPr kumimoji="0" lang="zh-CN" altLang="en-US" sz="4400" b="1" i="0" u="none" strike="noStrike" cap="none" spc="0" normalizeH="0" baseline="0" dirty="0">
              <a:ln>
                <a:noFill/>
              </a:ln>
              <a:solidFill>
                <a:srgbClr val="002060"/>
              </a:solidFill>
              <a:effectLst/>
              <a:uFillTx/>
              <a:latin typeface="Helvetica Neue Bold" panose="02000503000000020004" charset="0"/>
              <a:ea typeface="+mn-ea"/>
              <a:cs typeface="+mn-cs"/>
              <a:sym typeface="Helvetica Neue" panose="02000503000000020004"/>
            </a:endParaRPr>
          </a:p>
        </p:txBody>
      </p:sp>
      <p:cxnSp>
        <p:nvCxnSpPr>
          <p:cNvPr id="8" name="直线连接符 7"/>
          <p:cNvCxnSpPr/>
          <p:nvPr/>
        </p:nvCxnSpPr>
        <p:spPr>
          <a:xfrm>
            <a:off x="409469" y="3403600"/>
            <a:ext cx="23644331" cy="0"/>
          </a:xfrm>
          <a:prstGeom prst="line">
            <a:avLst/>
          </a:prstGeom>
          <a:noFill/>
          <a:ln w="158750" cap="sq" cmpd="dbl">
            <a:solidFill>
              <a:srgbClr val="1F68A6"/>
            </a:solidFill>
            <a:prstDash val="solid"/>
            <a:miter lim="400000"/>
          </a:ln>
        </p:spPr>
        <p:style>
          <a:lnRef idx="0">
            <a:srgbClr val="FFFFFF"/>
          </a:lnRef>
          <a:fillRef idx="0">
            <a:srgbClr val="FFFFFF"/>
          </a:fillRef>
          <a:effectRef idx="0">
            <a:srgbClr val="FFFFFF"/>
          </a:effectRef>
          <a:fontRef idx="none"/>
        </p:style>
      </p:cxnSp>
      <p:sp>
        <p:nvSpPr>
          <p:cNvPr id="10" name="文本框 9"/>
          <p:cNvSpPr txBox="1"/>
          <p:nvPr/>
        </p:nvSpPr>
        <p:spPr>
          <a:xfrm>
            <a:off x="10596065" y="1907844"/>
            <a:ext cx="3271138" cy="125040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127000" algn="ctr" defTabSz="821055" rtl="0" eaLnBrk="1">
              <a:lnSpc>
                <a:spcPct val="200000"/>
              </a:lnSpc>
              <a:spcBef>
                <a:spcPts val="0"/>
              </a:spcBef>
              <a:spcAft>
                <a:spcPts val="600"/>
              </a:spcAft>
              <a:buClrTx/>
              <a:buSzTx/>
              <a:buFontTx/>
              <a:buNone/>
            </a:pPr>
            <a:r>
              <a:rPr kumimoji="0" lang="zh-CN" altLang="en-US" sz="4400" b="1" i="0" u="none" strike="noStrike" cap="none" spc="0" normalizeH="0" baseline="0">
                <a:ln>
                  <a:noFill/>
                </a:ln>
                <a:solidFill>
                  <a:srgbClr val="002060"/>
                </a:solidFill>
                <a:effectLst/>
                <a:uFillTx/>
                <a:latin typeface="Helvetica Neue Bold" panose="02000503000000020004" charset="0"/>
                <a:ea typeface="+mn-ea"/>
                <a:cs typeface="+mn-cs"/>
                <a:sym typeface="Helvetica Neue" panose="02000503000000020004"/>
              </a:rPr>
              <a:t>方式</a:t>
            </a:r>
            <a:endParaRPr kumimoji="0" lang="zh-CN" altLang="en-US" sz="4400" b="1" i="0" u="none" strike="noStrike" cap="none" spc="0" normalizeH="0" baseline="0">
              <a:ln>
                <a:noFill/>
              </a:ln>
              <a:solidFill>
                <a:srgbClr val="002060"/>
              </a:solidFill>
              <a:effectLst/>
              <a:uFillTx/>
              <a:latin typeface="Helvetica Neue Bold" panose="02000503000000020004" charset="0"/>
              <a:ea typeface="+mn-ea"/>
              <a:cs typeface="+mn-cs"/>
              <a:sym typeface="Helvetica Neue" panose="02000503000000020004"/>
            </a:endParaRPr>
          </a:p>
        </p:txBody>
      </p:sp>
      <p:sp>
        <p:nvSpPr>
          <p:cNvPr id="12" name="文本框 11"/>
          <p:cNvSpPr txBox="1"/>
          <p:nvPr/>
        </p:nvSpPr>
        <p:spPr>
          <a:xfrm>
            <a:off x="17920992" y="1907844"/>
            <a:ext cx="3271138" cy="12366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127000" algn="ctr" defTabSz="821055" rtl="0" eaLnBrk="1">
              <a:lnSpc>
                <a:spcPct val="200000"/>
              </a:lnSpc>
              <a:spcBef>
                <a:spcPts val="0"/>
              </a:spcBef>
              <a:spcAft>
                <a:spcPts val="600"/>
              </a:spcAft>
              <a:buClrTx/>
              <a:buSzTx/>
              <a:buFontTx/>
              <a:buNone/>
            </a:pPr>
            <a:r>
              <a:rPr lang="zh-CN" altLang="en-US" sz="4400" b="1">
                <a:solidFill>
                  <a:srgbClr val="002060"/>
                </a:solidFill>
                <a:latin typeface="Helvetica Neue Bold" panose="02000503000000020004" charset="0"/>
              </a:rPr>
              <a:t>常见图表</a:t>
            </a:r>
            <a:endParaRPr kumimoji="0" lang="zh-CN" altLang="en-US" sz="4400" b="1" i="0" u="none" strike="noStrike" cap="none" spc="0" normalizeH="0" baseline="0">
              <a:ln>
                <a:noFill/>
              </a:ln>
              <a:solidFill>
                <a:srgbClr val="002060"/>
              </a:solidFill>
              <a:effectLst/>
              <a:uFillTx/>
              <a:latin typeface="Helvetica Neue Bold" panose="02000503000000020004" charset="0"/>
              <a:ea typeface="+mn-ea"/>
              <a:cs typeface="+mn-cs"/>
              <a:sym typeface="Helvetica Neue" panose="02000503000000020004"/>
            </a:endParaRPr>
          </a:p>
        </p:txBody>
      </p:sp>
      <p:sp>
        <p:nvSpPr>
          <p:cNvPr id="13" name="矩形"/>
          <p:cNvSpPr/>
          <p:nvPr/>
        </p:nvSpPr>
        <p:spPr>
          <a:xfrm>
            <a:off x="474782" y="3875855"/>
            <a:ext cx="2308331" cy="1232933"/>
          </a:xfrm>
          <a:prstGeom prst="rect">
            <a:avLst/>
          </a:prstGeom>
          <a:solidFill>
            <a:srgbClr val="0A7BE0"/>
          </a:solidFill>
          <a:ln w="12700">
            <a:miter lim="400000"/>
          </a:ln>
        </p:spPr>
        <p:txBody>
          <a:bodyPr lIns="45719" rIns="45719" anchor="ctr"/>
          <a:lstStyle/>
          <a:p>
            <a:pPr indent="0" algn="ctr" defTabSz="913765">
              <a:defRPr sz="2400" b="1">
                <a:solidFill>
                  <a:schemeClr val="accent1"/>
                </a:solidFill>
                <a:latin typeface="Calibri"/>
                <a:ea typeface="Calibri"/>
                <a:cs typeface="Calibri"/>
                <a:sym typeface="Calibri"/>
              </a:defRPr>
            </a:pPr>
            <a:r>
              <a:rPr lang="zh-CN" altLang="en-US" sz="3200">
                <a:solidFill>
                  <a:schemeClr val="bg1"/>
                </a:solidFill>
              </a:rPr>
              <a:t>比 较 类</a:t>
            </a:r>
            <a:endParaRPr sz="3200">
              <a:solidFill>
                <a:schemeClr val="bg1"/>
              </a:solidFill>
            </a:endParaRPr>
          </a:p>
        </p:txBody>
      </p:sp>
      <p:sp>
        <p:nvSpPr>
          <p:cNvPr id="16" name="矩形"/>
          <p:cNvSpPr/>
          <p:nvPr/>
        </p:nvSpPr>
        <p:spPr>
          <a:xfrm>
            <a:off x="474782" y="5630743"/>
            <a:ext cx="2308331" cy="1232933"/>
          </a:xfrm>
          <a:prstGeom prst="rect">
            <a:avLst/>
          </a:prstGeom>
          <a:solidFill>
            <a:srgbClr val="0A7BE0"/>
          </a:solidFill>
          <a:ln w="12700">
            <a:miter lim="400000"/>
          </a:ln>
        </p:spPr>
        <p:txBody>
          <a:bodyPr lIns="45719" rIns="45719" anchor="ctr"/>
          <a:lstStyle/>
          <a:p>
            <a:pPr indent="0" algn="ctr" defTabSz="913765">
              <a:defRPr sz="2400" b="1">
                <a:solidFill>
                  <a:schemeClr val="accent1"/>
                </a:solidFill>
                <a:latin typeface="Calibri"/>
                <a:ea typeface="Calibri"/>
                <a:cs typeface="Calibri"/>
                <a:sym typeface="Calibri"/>
              </a:defRPr>
            </a:pPr>
            <a:r>
              <a:rPr lang="zh-CN" altLang="en-US" sz="3200">
                <a:solidFill>
                  <a:schemeClr val="bg1"/>
                </a:solidFill>
              </a:rPr>
              <a:t>分 布 类</a:t>
            </a:r>
            <a:endParaRPr sz="3200">
              <a:solidFill>
                <a:schemeClr val="bg1"/>
              </a:solidFill>
            </a:endParaRPr>
          </a:p>
        </p:txBody>
      </p:sp>
      <p:sp>
        <p:nvSpPr>
          <p:cNvPr id="17" name="矩形"/>
          <p:cNvSpPr/>
          <p:nvPr/>
        </p:nvSpPr>
        <p:spPr>
          <a:xfrm>
            <a:off x="474782" y="7405262"/>
            <a:ext cx="2308331" cy="1232933"/>
          </a:xfrm>
          <a:prstGeom prst="rect">
            <a:avLst/>
          </a:prstGeom>
          <a:solidFill>
            <a:srgbClr val="0A7BE0"/>
          </a:solidFill>
          <a:ln w="12700">
            <a:miter lim="400000"/>
          </a:ln>
        </p:spPr>
        <p:txBody>
          <a:bodyPr lIns="45719" rIns="45719" anchor="ctr"/>
          <a:lstStyle/>
          <a:p>
            <a:pPr indent="0" algn="ctr" defTabSz="913765">
              <a:defRPr sz="2400" b="1">
                <a:solidFill>
                  <a:schemeClr val="accent1"/>
                </a:solidFill>
                <a:latin typeface="Calibri"/>
                <a:ea typeface="Calibri"/>
                <a:cs typeface="Calibri"/>
                <a:sym typeface="Calibri"/>
              </a:defRPr>
            </a:pPr>
            <a:r>
              <a:rPr lang="zh-CN" altLang="en-US" sz="3200">
                <a:solidFill>
                  <a:schemeClr val="bg1"/>
                </a:solidFill>
              </a:rPr>
              <a:t>占 比 类</a:t>
            </a:r>
            <a:endParaRPr sz="3200">
              <a:solidFill>
                <a:schemeClr val="bg1"/>
              </a:solidFill>
            </a:endParaRPr>
          </a:p>
        </p:txBody>
      </p:sp>
      <p:sp>
        <p:nvSpPr>
          <p:cNvPr id="18" name="矩形"/>
          <p:cNvSpPr/>
          <p:nvPr/>
        </p:nvSpPr>
        <p:spPr>
          <a:xfrm>
            <a:off x="474781" y="9179781"/>
            <a:ext cx="2308331" cy="1232933"/>
          </a:xfrm>
          <a:prstGeom prst="rect">
            <a:avLst/>
          </a:prstGeom>
          <a:solidFill>
            <a:srgbClr val="0A7BE0"/>
          </a:solidFill>
          <a:ln w="12700">
            <a:miter lim="400000"/>
          </a:ln>
        </p:spPr>
        <p:txBody>
          <a:bodyPr lIns="45719" rIns="45719" anchor="ctr"/>
          <a:lstStyle/>
          <a:p>
            <a:pPr indent="0" algn="ctr" defTabSz="913765">
              <a:defRPr sz="2400" b="1">
                <a:solidFill>
                  <a:schemeClr val="accent1"/>
                </a:solidFill>
                <a:latin typeface="Calibri"/>
                <a:ea typeface="Calibri"/>
                <a:cs typeface="Calibri"/>
                <a:sym typeface="Calibri"/>
              </a:defRPr>
            </a:pPr>
            <a:r>
              <a:rPr lang="zh-CN" altLang="en-US" sz="3200" dirty="0">
                <a:solidFill>
                  <a:schemeClr val="bg1"/>
                </a:solidFill>
              </a:rPr>
              <a:t>趋 势 类</a:t>
            </a:r>
            <a:endParaRPr sz="3200" dirty="0">
              <a:solidFill>
                <a:schemeClr val="bg1"/>
              </a:solidFill>
            </a:endParaRPr>
          </a:p>
        </p:txBody>
      </p:sp>
      <p:sp>
        <p:nvSpPr>
          <p:cNvPr id="19" name="矩形"/>
          <p:cNvSpPr/>
          <p:nvPr/>
        </p:nvSpPr>
        <p:spPr>
          <a:xfrm>
            <a:off x="474780" y="10954300"/>
            <a:ext cx="2308331" cy="1232933"/>
          </a:xfrm>
          <a:prstGeom prst="rect">
            <a:avLst/>
          </a:prstGeom>
          <a:solidFill>
            <a:srgbClr val="0A7BE0"/>
          </a:solidFill>
          <a:ln w="12700">
            <a:miter lim="400000"/>
          </a:ln>
        </p:spPr>
        <p:txBody>
          <a:bodyPr lIns="45719" rIns="45719" anchor="ctr"/>
          <a:lstStyle/>
          <a:p>
            <a:pPr indent="0" algn="ctr" defTabSz="913765">
              <a:defRPr sz="2400" b="1">
                <a:solidFill>
                  <a:schemeClr val="accent1"/>
                </a:solidFill>
                <a:latin typeface="Calibri"/>
                <a:ea typeface="Calibri"/>
                <a:cs typeface="Calibri"/>
                <a:sym typeface="Calibri"/>
              </a:defRPr>
            </a:pPr>
            <a:r>
              <a:rPr lang="zh-CN" altLang="en-US" sz="3200">
                <a:solidFill>
                  <a:schemeClr val="bg1"/>
                </a:solidFill>
              </a:rPr>
              <a:t>流 程 类</a:t>
            </a:r>
            <a:endParaRPr sz="3200">
              <a:solidFill>
                <a:schemeClr val="bg1"/>
              </a:solidFill>
            </a:endParaRPr>
          </a:p>
        </p:txBody>
      </p:sp>
      <p:sp>
        <p:nvSpPr>
          <p:cNvPr id="22" name="文本框 21"/>
          <p:cNvSpPr txBox="1"/>
          <p:nvPr/>
        </p:nvSpPr>
        <p:spPr>
          <a:xfrm>
            <a:off x="3469232" y="3840011"/>
            <a:ext cx="5181283"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indent="0">
              <a:lnSpc>
                <a:spcPct val="150000"/>
              </a:lnSpc>
            </a:pPr>
            <a:r>
              <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rPr>
              <a:t>可视化的方法显示值与值之间的不同和相似之处</a:t>
            </a:r>
            <a:endPar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3" name="文本框 22"/>
          <p:cNvSpPr txBox="1"/>
          <p:nvPr/>
        </p:nvSpPr>
        <p:spPr>
          <a:xfrm>
            <a:off x="3469232" y="5573944"/>
            <a:ext cx="5181283"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indent="0">
              <a:lnSpc>
                <a:spcPct val="150000"/>
              </a:lnSpc>
            </a:pPr>
            <a:r>
              <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rPr>
              <a:t>可视化的方法显示频率，数据分散在一个区间或分组</a:t>
            </a:r>
            <a:endPar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4" name="文本框 23"/>
          <p:cNvSpPr txBox="1"/>
          <p:nvPr/>
        </p:nvSpPr>
        <p:spPr>
          <a:xfrm>
            <a:off x="3469232" y="7367125"/>
            <a:ext cx="5181283"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indent="0">
              <a:lnSpc>
                <a:spcPct val="150000"/>
              </a:lnSpc>
            </a:pPr>
            <a:r>
              <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rPr>
              <a:t>可视化的方法显示同一维度上占比关系</a:t>
            </a:r>
            <a:endPar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5" name="文本框 24"/>
          <p:cNvSpPr txBox="1"/>
          <p:nvPr/>
        </p:nvSpPr>
        <p:spPr>
          <a:xfrm>
            <a:off x="3469232" y="9141644"/>
            <a:ext cx="5181283"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indent="0">
              <a:lnSpc>
                <a:spcPct val="150000"/>
              </a:lnSpc>
              <a:defRPr sz="3200"/>
            </a:lvl1pPr>
          </a:lstStyle>
          <a:p>
            <a:r>
              <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rPr>
              <a:t>可视化的方法分析数据的变化趋势</a:t>
            </a:r>
            <a:endPar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26" name="文本框 25"/>
          <p:cNvSpPr txBox="1"/>
          <p:nvPr/>
        </p:nvSpPr>
        <p:spPr>
          <a:xfrm>
            <a:off x="3469231" y="10916163"/>
            <a:ext cx="5181283"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indent="0">
              <a:lnSpc>
                <a:spcPct val="150000"/>
              </a:lnSpc>
              <a:defRPr sz="3200"/>
            </a:lvl1pPr>
          </a:lstStyle>
          <a:p>
            <a:r>
              <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rPr>
              <a:t>可视化的方法显示流程流转和流程流量</a:t>
            </a:r>
            <a:endPar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endParaRPr>
          </a:p>
        </p:txBody>
      </p:sp>
      <p:cxnSp>
        <p:nvCxnSpPr>
          <p:cNvPr id="27" name="直线连接符 26"/>
          <p:cNvCxnSpPr/>
          <p:nvPr/>
        </p:nvCxnSpPr>
        <p:spPr>
          <a:xfrm>
            <a:off x="369834" y="5380863"/>
            <a:ext cx="23644331" cy="0"/>
          </a:xfrm>
          <a:prstGeom prst="line">
            <a:avLst/>
          </a:prstGeom>
          <a:noFill/>
          <a:ln w="38100" cap="sq" cmpd="sng">
            <a:solidFill>
              <a:srgbClr val="1F68A6">
                <a:alpha val="49004"/>
              </a:srgbClr>
            </a:solidFill>
            <a:prstDash val="dashDot"/>
            <a:miter lim="400000"/>
          </a:ln>
        </p:spPr>
        <p:style>
          <a:lnRef idx="0">
            <a:srgbClr val="FFFFFF"/>
          </a:lnRef>
          <a:fillRef idx="0">
            <a:srgbClr val="FFFFFF"/>
          </a:fillRef>
          <a:effectRef idx="0">
            <a:srgbClr val="FFFFFF"/>
          </a:effectRef>
          <a:fontRef idx="none"/>
        </p:style>
      </p:cxnSp>
      <p:cxnSp>
        <p:nvCxnSpPr>
          <p:cNvPr id="29" name="直线连接符 28"/>
          <p:cNvCxnSpPr/>
          <p:nvPr/>
        </p:nvCxnSpPr>
        <p:spPr>
          <a:xfrm>
            <a:off x="369833" y="7140421"/>
            <a:ext cx="23644331" cy="0"/>
          </a:xfrm>
          <a:prstGeom prst="line">
            <a:avLst/>
          </a:prstGeom>
          <a:noFill/>
          <a:ln w="38100" cap="sq" cmpd="sng">
            <a:solidFill>
              <a:srgbClr val="1F68A6">
                <a:alpha val="50000"/>
              </a:srgbClr>
            </a:solidFill>
            <a:prstDash val="dashDot"/>
            <a:miter lim="400000"/>
          </a:ln>
        </p:spPr>
        <p:style>
          <a:lnRef idx="0">
            <a:srgbClr val="FFFFFF"/>
          </a:lnRef>
          <a:fillRef idx="0">
            <a:srgbClr val="FFFFFF"/>
          </a:fillRef>
          <a:effectRef idx="0">
            <a:srgbClr val="FFFFFF"/>
          </a:effectRef>
          <a:fontRef idx="none"/>
        </p:style>
      </p:cxnSp>
      <p:cxnSp>
        <p:nvCxnSpPr>
          <p:cNvPr id="30" name="直线连接符 29"/>
          <p:cNvCxnSpPr/>
          <p:nvPr/>
        </p:nvCxnSpPr>
        <p:spPr>
          <a:xfrm>
            <a:off x="369832" y="8889540"/>
            <a:ext cx="23644331" cy="0"/>
          </a:xfrm>
          <a:prstGeom prst="line">
            <a:avLst/>
          </a:prstGeom>
          <a:noFill/>
          <a:ln w="38100" cap="sq" cmpd="sng">
            <a:solidFill>
              <a:srgbClr val="1F68A6">
                <a:alpha val="50000"/>
              </a:srgbClr>
            </a:solidFill>
            <a:prstDash val="dashDot"/>
            <a:miter lim="400000"/>
          </a:ln>
        </p:spPr>
        <p:style>
          <a:lnRef idx="0">
            <a:srgbClr val="FFFFFF"/>
          </a:lnRef>
          <a:fillRef idx="0">
            <a:srgbClr val="FFFFFF"/>
          </a:fillRef>
          <a:effectRef idx="0">
            <a:srgbClr val="FFFFFF"/>
          </a:effectRef>
          <a:fontRef idx="none"/>
        </p:style>
      </p:cxnSp>
      <p:cxnSp>
        <p:nvCxnSpPr>
          <p:cNvPr id="31" name="直线连接符 30"/>
          <p:cNvCxnSpPr/>
          <p:nvPr/>
        </p:nvCxnSpPr>
        <p:spPr>
          <a:xfrm>
            <a:off x="319032" y="10692940"/>
            <a:ext cx="23644331" cy="0"/>
          </a:xfrm>
          <a:prstGeom prst="line">
            <a:avLst/>
          </a:prstGeom>
          <a:noFill/>
          <a:ln w="38100" cap="sq" cmpd="sng">
            <a:solidFill>
              <a:srgbClr val="1F68A6">
                <a:alpha val="50000"/>
              </a:srgbClr>
            </a:solidFill>
            <a:prstDash val="dashDot"/>
            <a:miter lim="400000"/>
          </a:ln>
        </p:spPr>
        <p:style>
          <a:lnRef idx="0">
            <a:srgbClr val="FFFFFF"/>
          </a:lnRef>
          <a:fillRef idx="0">
            <a:srgbClr val="FFFFFF"/>
          </a:fillRef>
          <a:effectRef idx="0">
            <a:srgbClr val="FFFFFF"/>
          </a:effectRef>
          <a:fontRef idx="none"/>
        </p:style>
      </p:cxnSp>
      <p:cxnSp>
        <p:nvCxnSpPr>
          <p:cNvPr id="32" name="直线连接符 31"/>
          <p:cNvCxnSpPr/>
          <p:nvPr/>
        </p:nvCxnSpPr>
        <p:spPr>
          <a:xfrm>
            <a:off x="319031" y="12496340"/>
            <a:ext cx="23644331" cy="0"/>
          </a:xfrm>
          <a:prstGeom prst="line">
            <a:avLst/>
          </a:prstGeom>
          <a:noFill/>
          <a:ln w="38100" cap="sq" cmpd="sng">
            <a:solidFill>
              <a:srgbClr val="1F68A6">
                <a:alpha val="50000"/>
              </a:srgbClr>
            </a:solidFill>
            <a:prstDash val="dashDot"/>
            <a:miter lim="400000"/>
          </a:ln>
        </p:spPr>
        <p:style>
          <a:lnRef idx="0">
            <a:srgbClr val="FFFFFF"/>
          </a:lnRef>
          <a:fillRef idx="0">
            <a:srgbClr val="FFFFFF"/>
          </a:fillRef>
          <a:effectRef idx="0">
            <a:srgbClr val="FFFFFF"/>
          </a:effectRef>
          <a:fontRef idx="none"/>
        </p:style>
      </p:cxnSp>
      <p:sp>
        <p:nvSpPr>
          <p:cNvPr id="33" name="文本框 32"/>
          <p:cNvSpPr txBox="1"/>
          <p:nvPr/>
        </p:nvSpPr>
        <p:spPr>
          <a:xfrm>
            <a:off x="9510803" y="3833239"/>
            <a:ext cx="6208165"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indent="0">
              <a:lnSpc>
                <a:spcPct val="150000"/>
              </a:lnSpc>
            </a:pPr>
            <a:r>
              <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rPr>
              <a:t>使用图形的长度、宽度、位置、面积、角度和颜色来比较数值的大小</a:t>
            </a:r>
            <a:endParaRPr lang="zh-CN" altLang="en-US" sz="2800" b="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34" name="文本框 33"/>
          <p:cNvSpPr txBox="1"/>
          <p:nvPr/>
        </p:nvSpPr>
        <p:spPr>
          <a:xfrm>
            <a:off x="9510804" y="5596412"/>
            <a:ext cx="6208164"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indent="0">
              <a:lnSpc>
                <a:spcPct val="150000"/>
              </a:lnSpc>
              <a:defRPr sz="2800"/>
            </a:lvl1pPr>
          </a:lstStyle>
          <a:p>
            <a:r>
              <a:rPr lang="zh-CN" altLang="en-US" b="0">
                <a:solidFill>
                  <a:schemeClr val="tx1">
                    <a:lumMod val="85000"/>
                    <a:lumOff val="15000"/>
                  </a:schemeClr>
                </a:solidFill>
                <a:latin typeface="Alibaba PuHuiTi" pitchFamily="18" charset="-122"/>
                <a:ea typeface="Alibaba PuHuiTi" pitchFamily="18" charset="-122"/>
                <a:cs typeface="Alibaba PuHuiTi" pitchFamily="18" charset="-122"/>
              </a:rPr>
              <a:t>使用图形的位置、大小、颜色的渐变程度来表现数据的分布</a:t>
            </a:r>
            <a:endParaRPr lang="zh-CN" altLang="en-US" b="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35" name="文本框 34"/>
          <p:cNvSpPr txBox="1"/>
          <p:nvPr/>
        </p:nvSpPr>
        <p:spPr>
          <a:xfrm>
            <a:off x="9510804" y="7406472"/>
            <a:ext cx="6208164"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indent="0">
              <a:lnSpc>
                <a:spcPct val="150000"/>
              </a:lnSpc>
              <a:defRPr sz="2800"/>
            </a:lvl1pPr>
          </a:lstStyle>
          <a:p>
            <a:r>
              <a:rPr lang="zh-CN" altLang="en-US" b="0">
                <a:solidFill>
                  <a:schemeClr val="tx1">
                    <a:lumMod val="85000"/>
                    <a:lumOff val="15000"/>
                  </a:schemeClr>
                </a:solidFill>
                <a:latin typeface="Alibaba PuHuiTi" pitchFamily="18" charset="-122"/>
                <a:ea typeface="Alibaba PuHuiTi" pitchFamily="18" charset="-122"/>
                <a:cs typeface="Alibaba PuHuiTi" pitchFamily="18" charset="-122"/>
              </a:rPr>
              <a:t>使用图形呈现数据各个部分，即保持整体的感觉，又保持其中的相对关系</a:t>
            </a:r>
            <a:endParaRPr lang="zh-CN" altLang="en-US" b="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36" name="文本框 35"/>
          <p:cNvSpPr txBox="1"/>
          <p:nvPr/>
        </p:nvSpPr>
        <p:spPr>
          <a:xfrm>
            <a:off x="9510804" y="9103509"/>
            <a:ext cx="6208164"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indent="0">
              <a:lnSpc>
                <a:spcPct val="150000"/>
              </a:lnSpc>
              <a:defRPr sz="2800"/>
            </a:lvl1pPr>
          </a:lstStyle>
          <a:p>
            <a:r>
              <a:rPr lang="zh-CN" altLang="en-US" b="0">
                <a:solidFill>
                  <a:schemeClr val="tx1">
                    <a:lumMod val="85000"/>
                    <a:lumOff val="15000"/>
                  </a:schemeClr>
                </a:solidFill>
                <a:latin typeface="Alibaba PuHuiTi" pitchFamily="18" charset="-122"/>
                <a:ea typeface="Alibaba PuHuiTi" pitchFamily="18" charset="-122"/>
                <a:cs typeface="Alibaba PuHuiTi" pitchFamily="18" charset="-122"/>
              </a:rPr>
              <a:t>使用图形的位置表现出数据在连续区域上的分布，大小变化的规律</a:t>
            </a:r>
            <a:endParaRPr lang="zh-CN" altLang="en-US" b="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37" name="文本框 36"/>
          <p:cNvSpPr txBox="1"/>
          <p:nvPr/>
        </p:nvSpPr>
        <p:spPr>
          <a:xfrm>
            <a:off x="9510803" y="10954872"/>
            <a:ext cx="6208164"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indent="0">
              <a:lnSpc>
                <a:spcPct val="150000"/>
              </a:lnSpc>
              <a:defRPr sz="2800"/>
            </a:lvl1pPr>
          </a:lstStyle>
          <a:p>
            <a:r>
              <a:rPr lang="zh-CN" altLang="en-US" b="0">
                <a:solidFill>
                  <a:schemeClr val="tx1">
                    <a:lumMod val="85000"/>
                    <a:lumOff val="15000"/>
                  </a:schemeClr>
                </a:solidFill>
                <a:latin typeface="Alibaba PuHuiTi" pitchFamily="18" charset="-122"/>
                <a:ea typeface="Alibaba PuHuiTi" pitchFamily="18" charset="-122"/>
                <a:cs typeface="Alibaba PuHuiTi" pitchFamily="18" charset="-122"/>
              </a:rPr>
              <a:t>使用图形来呈现多个环节以及各个环节之间的流量关系</a:t>
            </a:r>
            <a:endParaRPr lang="zh-CN" altLang="en-US" b="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38" name="文本框 37"/>
          <p:cNvSpPr txBox="1"/>
          <p:nvPr/>
        </p:nvSpPr>
        <p:spPr>
          <a:xfrm>
            <a:off x="16579256" y="3833239"/>
            <a:ext cx="7329962"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indent="0">
              <a:lnSpc>
                <a:spcPct val="150000"/>
              </a:lnSpc>
            </a:pPr>
            <a:r>
              <a:rPr lang="zh-CN" altLang="en-US" sz="2800" b="0" dirty="0">
                <a:solidFill>
                  <a:schemeClr val="tx1">
                    <a:lumMod val="85000"/>
                    <a:lumOff val="15000"/>
                  </a:schemeClr>
                </a:solidFill>
                <a:latin typeface="Alibaba PuHuiTi" pitchFamily="18" charset="-122"/>
                <a:ea typeface="Alibaba PuHuiTi" pitchFamily="18" charset="-122"/>
                <a:cs typeface="Alibaba PuHuiTi" pitchFamily="18" charset="-122"/>
              </a:rPr>
              <a:t>柱状图（基础柱状图、分组柱状图、堆叠柱状图）、南丁格尔玫瑰图、饼图、气泡图等等</a:t>
            </a:r>
            <a:endParaRPr lang="zh-CN" altLang="en-US" sz="2800"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39" name="文本框 38"/>
          <p:cNvSpPr txBox="1"/>
          <p:nvPr/>
        </p:nvSpPr>
        <p:spPr>
          <a:xfrm>
            <a:off x="16579256" y="5641810"/>
            <a:ext cx="7329962" cy="68845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indent="0">
              <a:lnSpc>
                <a:spcPct val="150000"/>
              </a:lnSpc>
              <a:defRPr sz="2800"/>
            </a:lvl1pPr>
          </a:lstStyle>
          <a:p>
            <a:r>
              <a:rPr lang="zh-CN" altLang="en-US" b="0" dirty="0">
                <a:solidFill>
                  <a:schemeClr val="tx1">
                    <a:lumMod val="85000"/>
                    <a:lumOff val="15000"/>
                  </a:schemeClr>
                </a:solidFill>
                <a:latin typeface="Alibaba PuHuiTi" pitchFamily="18" charset="-122"/>
                <a:ea typeface="Alibaba PuHuiTi" pitchFamily="18" charset="-122"/>
                <a:cs typeface="Alibaba PuHuiTi" pitchFamily="18" charset="-122"/>
              </a:rPr>
              <a:t>气泡图、热力图、直方图、箱型图、雷达图等等</a:t>
            </a:r>
            <a:endParaRPr lang="zh-CN" altLang="en-US"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0" name="文本框 39"/>
          <p:cNvSpPr txBox="1"/>
          <p:nvPr/>
        </p:nvSpPr>
        <p:spPr>
          <a:xfrm>
            <a:off x="16579256" y="7403633"/>
            <a:ext cx="7329962" cy="13347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indent="0">
              <a:lnSpc>
                <a:spcPct val="150000"/>
              </a:lnSpc>
              <a:defRPr sz="2800"/>
            </a:lvl1pPr>
          </a:lstStyle>
          <a:p>
            <a:r>
              <a:rPr lang="zh-CN" altLang="en-US" b="0" dirty="0">
                <a:solidFill>
                  <a:schemeClr val="tx1">
                    <a:lumMod val="85000"/>
                    <a:lumOff val="15000"/>
                  </a:schemeClr>
                </a:solidFill>
                <a:latin typeface="Alibaba PuHuiTi" pitchFamily="18" charset="-122"/>
                <a:ea typeface="Alibaba PuHuiTi" pitchFamily="18" charset="-122"/>
                <a:cs typeface="Alibaba PuHuiTi" pitchFamily="18" charset="-122"/>
              </a:rPr>
              <a:t>饼图、环形图、玫瑰图、堆叠图（堆叠面积、堆叠柱状）、矩形树图等等</a:t>
            </a:r>
            <a:endParaRPr lang="zh-CN" altLang="en-US"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1" name="文本框 40"/>
          <p:cNvSpPr txBox="1"/>
          <p:nvPr/>
        </p:nvSpPr>
        <p:spPr>
          <a:xfrm>
            <a:off x="16579256" y="9426674"/>
            <a:ext cx="7329962" cy="68845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indent="0">
              <a:lnSpc>
                <a:spcPct val="150000"/>
              </a:lnSpc>
              <a:defRPr sz="2800"/>
            </a:lvl1pPr>
          </a:lstStyle>
          <a:p>
            <a:r>
              <a:rPr lang="zh-CN" altLang="en-US" b="0" dirty="0">
                <a:solidFill>
                  <a:schemeClr val="tx1">
                    <a:lumMod val="85000"/>
                    <a:lumOff val="15000"/>
                  </a:schemeClr>
                </a:solidFill>
                <a:latin typeface="Alibaba PuHuiTi" pitchFamily="18" charset="-122"/>
                <a:ea typeface="Alibaba PuHuiTi" pitchFamily="18" charset="-122"/>
                <a:cs typeface="Alibaba PuHuiTi" pitchFamily="18" charset="-122"/>
              </a:rPr>
              <a:t>折线图、面积图、</a:t>
            </a:r>
            <a:r>
              <a:rPr lang="en-GB" altLang="zh-CN" b="0" dirty="0">
                <a:solidFill>
                  <a:schemeClr val="tx1">
                    <a:lumMod val="85000"/>
                    <a:lumOff val="15000"/>
                  </a:schemeClr>
                </a:solidFill>
                <a:latin typeface="Alibaba PuHuiTi" pitchFamily="18" charset="-122"/>
                <a:ea typeface="Alibaba PuHuiTi" pitchFamily="18" charset="-122"/>
                <a:cs typeface="Alibaba PuHuiTi" pitchFamily="18" charset="-122"/>
              </a:rPr>
              <a:t>K </a:t>
            </a:r>
            <a:r>
              <a:rPr lang="zh-CN" altLang="en-US" b="0" dirty="0">
                <a:solidFill>
                  <a:schemeClr val="tx1">
                    <a:lumMod val="85000"/>
                    <a:lumOff val="15000"/>
                  </a:schemeClr>
                </a:solidFill>
                <a:latin typeface="Alibaba PuHuiTi" pitchFamily="18" charset="-122"/>
                <a:ea typeface="Alibaba PuHuiTi" pitchFamily="18" charset="-122"/>
                <a:cs typeface="Alibaba PuHuiTi" pitchFamily="18" charset="-122"/>
              </a:rPr>
              <a:t>线图等等</a:t>
            </a:r>
            <a:endParaRPr lang="zh-CN" altLang="en-US" b="0" dirty="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2" name="文本框 41"/>
          <p:cNvSpPr txBox="1"/>
          <p:nvPr/>
        </p:nvSpPr>
        <p:spPr>
          <a:xfrm>
            <a:off x="16579256" y="11279640"/>
            <a:ext cx="7329962" cy="68845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indent="0">
              <a:lnSpc>
                <a:spcPct val="150000"/>
              </a:lnSpc>
              <a:defRPr sz="2800"/>
            </a:lvl1pPr>
          </a:lstStyle>
          <a:p>
            <a:r>
              <a:rPr lang="zh-CN" altLang="en-US" b="0">
                <a:solidFill>
                  <a:schemeClr val="tx1">
                    <a:lumMod val="85000"/>
                    <a:lumOff val="15000"/>
                  </a:schemeClr>
                </a:solidFill>
                <a:latin typeface="Alibaba PuHuiTi" pitchFamily="18" charset="-122"/>
                <a:ea typeface="Alibaba PuHuiTi" pitchFamily="18" charset="-122"/>
                <a:cs typeface="Alibaba PuHuiTi" pitchFamily="18" charset="-122"/>
              </a:rPr>
              <a:t>漏斗图、桑基图等等</a:t>
            </a:r>
            <a:endParaRPr lang="zh-CN" altLang="en-US" b="0">
              <a:solidFill>
                <a:schemeClr val="tx1">
                  <a:lumMod val="85000"/>
                  <a:lumOff val="15000"/>
                </a:schemeClr>
              </a:solidFill>
              <a:latin typeface="Alibaba PuHuiTi" pitchFamily="18" charset="-122"/>
              <a:ea typeface="Alibaba PuHuiTi" pitchFamily="18" charset="-122"/>
              <a:cs typeface="Alibaba PuHuiTi" pitchFamily="18" charset="-122"/>
            </a:endParaRPr>
          </a:p>
        </p:txBody>
      </p:sp>
      <p:sp>
        <p:nvSpPr>
          <p:cNvPr id="45" name="矩形"/>
          <p:cNvSpPr/>
          <p:nvPr/>
        </p:nvSpPr>
        <p:spPr>
          <a:xfrm>
            <a:off x="-21272" y="4842"/>
            <a:ext cx="3271138"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070C0"/>
              </a:solidFill>
              <a:effectLst/>
              <a:highlight>
                <a:srgbClr val="0000FF"/>
              </a:highlight>
              <a:uLnTx/>
              <a:uFillTx/>
              <a:latin typeface="Calibri"/>
              <a:cs typeface="Calibri"/>
              <a:sym typeface="Calibri"/>
            </a:endParaRPr>
          </a:p>
        </p:txBody>
      </p:sp>
      <p:sp>
        <p:nvSpPr>
          <p:cNvPr id="43" name="文本框 42"/>
          <p:cNvSpPr txBox="1"/>
          <p:nvPr/>
        </p:nvSpPr>
        <p:spPr>
          <a:xfrm>
            <a:off x="7247503" y="1211560"/>
            <a:ext cx="886968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dirty="0">
                <a:hlinkClick r:id="rId1"/>
              </a:rPr>
              <a:t>http://www.tuzhidian.com/</a:t>
            </a:r>
            <a:endParaRPr kumimoji="0" lang="zh-CN" altLang="en-US" sz="3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rPr>
              <a:t>实验六：选择合适的图表完成零售店数据可视化分析</a:t>
            </a:r>
            <a:endPar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p:txBody>
      </p:sp>
      <p:sp>
        <p:nvSpPr>
          <p:cNvPr id="2" name="矩形"/>
          <p:cNvSpPr/>
          <p:nvPr>
            <p:custDataLst>
              <p:tags r:id="rId2"/>
            </p:custDataLst>
          </p:nvPr>
        </p:nvSpPr>
        <p:spPr>
          <a:xfrm>
            <a:off x="-20955" y="-8255"/>
            <a:ext cx="2134872" cy="180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实验六</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542416"/>
            <a:ext cx="18782030" cy="9488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实验目的</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熟练掌握</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的</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视图制作。</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rPr>
              <a:t>实验前提</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数据可视化分析工具的视图操作。</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数据可视化分析工具的仪表板操作</a:t>
            </a: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熟练掌握前期实验中制作的门店销售驾驶舱的数据集。</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实验内容</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457200" lvl="1" indent="0" algn="l">
              <a:lnSpc>
                <a:spcPct val="130000"/>
              </a:lnSpc>
              <a:buFont typeface="+mj-lt"/>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基于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完成月度销售趋势及月环比、各省份销售额分布概览、连锁门店销售一览视图制作</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2" name="矩形"/>
          <p:cNvSpPr/>
          <p:nvPr>
            <p:custDataLst>
              <p:tags r:id="rId3"/>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实验六</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3525520" y="2918460"/>
            <a:ext cx="19467830" cy="3361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7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实验环境</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2</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个学生组成一个数据可视化小组。</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每人或每两人有一台可访问互联网的电脑。</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2"/>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实验六</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2595245" y="1778635"/>
            <a:ext cx="19855815" cy="2413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70000"/>
              </a:lnSpc>
              <a:buFont typeface="+mj-lt"/>
              <a:buAutoNum type="arabicPeriod" startAt="5"/>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请基于已经做好</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的实验五</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关联数据集，制作</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月度销售趋势及月环比</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视图</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2"/>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实验六</a:t>
            </a:r>
            <a:endParaRPr lang="zh-CN" altLang="en-US" sz="5000" dirty="0">
              <a:solidFill>
                <a:srgbClr val="0C7BE0"/>
              </a:solidFill>
              <a:latin typeface="阿里巴巴普惠体 3.0" panose="00020600040101010101" charset="-122"/>
              <a:ea typeface="阿里巴巴普惠体 3.0" panose="00020600040101010101" charset="-122"/>
            </a:endParaRPr>
          </a:p>
        </p:txBody>
      </p:sp>
      <p:pic>
        <p:nvPicPr>
          <p:cNvPr id="302" name="图片 81"/>
          <p:cNvPicPr>
            <a:picLocks noChangeAspect="1"/>
          </p:cNvPicPr>
          <p:nvPr>
            <p:custDataLst>
              <p:tags r:id="rId4"/>
            </p:custDataLst>
          </p:nvPr>
        </p:nvPicPr>
        <p:blipFill>
          <a:blip r:embed="rId5"/>
          <a:stretch>
            <a:fillRect/>
          </a:stretch>
        </p:blipFill>
        <p:spPr>
          <a:xfrm>
            <a:off x="3292475" y="4191635"/>
            <a:ext cx="17799050" cy="9187815"/>
          </a:xfrm>
          <a:prstGeom prst="rect">
            <a:avLst/>
          </a:prstGeom>
          <a:noFill/>
          <a:ln>
            <a:noFill/>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2595245" y="889635"/>
            <a:ext cx="19650710" cy="2413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70000"/>
              </a:lnSpc>
              <a:buFont typeface="+mj-lt"/>
              <a:buAutoNum type="arabicPeriod" startAt="5"/>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startAt="2"/>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请基于已经做好</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的实验五</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关联数据集，制作</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各省份销售额分布概览</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视图</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2"/>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实验六</a:t>
            </a:r>
            <a:endParaRPr lang="zh-CN" altLang="en-US" sz="5000" dirty="0">
              <a:solidFill>
                <a:srgbClr val="0C7BE0"/>
              </a:solidFill>
              <a:latin typeface="阿里巴巴普惠体 3.0" panose="00020600040101010101" charset="-122"/>
              <a:ea typeface="阿里巴巴普惠体 3.0" panose="00020600040101010101" charset="-122"/>
            </a:endParaRPr>
          </a:p>
        </p:txBody>
      </p:sp>
      <p:pic>
        <p:nvPicPr>
          <p:cNvPr id="5" name="图片 4"/>
          <p:cNvPicPr>
            <a:picLocks noChangeAspect="1"/>
          </p:cNvPicPr>
          <p:nvPr>
            <p:custDataLst>
              <p:tags r:id="rId4"/>
            </p:custDataLst>
          </p:nvPr>
        </p:nvPicPr>
        <p:blipFill>
          <a:blip r:embed="rId5"/>
          <a:stretch>
            <a:fillRect/>
          </a:stretch>
        </p:blipFill>
        <p:spPr>
          <a:xfrm>
            <a:off x="5249228" y="3502025"/>
            <a:ext cx="13885545" cy="971677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2595245" y="889635"/>
            <a:ext cx="19650710" cy="2413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70000"/>
              </a:lnSpc>
              <a:buFont typeface="+mj-lt"/>
              <a:buAutoNum type="arabicPeriod" startAt="5"/>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startAt="3"/>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请基于已经做好</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的实验五</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关联数据集，制作</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各连锁门店销售一览</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视图</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2"/>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实验六</a:t>
            </a:r>
            <a:endParaRPr lang="zh-CN" altLang="en-US" sz="5000" dirty="0">
              <a:solidFill>
                <a:srgbClr val="0C7BE0"/>
              </a:solidFill>
              <a:latin typeface="阿里巴巴普惠体 3.0" panose="00020600040101010101" charset="-122"/>
              <a:ea typeface="阿里巴巴普惠体 3.0" panose="00020600040101010101" charset="-122"/>
            </a:endParaRPr>
          </a:p>
        </p:txBody>
      </p:sp>
      <p:pic>
        <p:nvPicPr>
          <p:cNvPr id="3" name="图片 2"/>
          <p:cNvPicPr>
            <a:picLocks noChangeAspect="1"/>
          </p:cNvPicPr>
          <p:nvPr>
            <p:custDataLst>
              <p:tags r:id="rId4"/>
            </p:custDataLst>
          </p:nvPr>
        </p:nvPicPr>
        <p:blipFill>
          <a:blip r:embed="rId5"/>
          <a:stretch>
            <a:fillRect/>
          </a:stretch>
        </p:blipFill>
        <p:spPr>
          <a:xfrm>
            <a:off x="3640455" y="3302635"/>
            <a:ext cx="17103090" cy="998982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3288030" y="1041400"/>
            <a:ext cx="19019520" cy="8547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914400" indent="-914400" algn="l">
              <a:lnSpc>
                <a:spcPct val="180000"/>
              </a:lnSpc>
              <a:buFont typeface="+mj-lt"/>
              <a:buAutoNum type="arabicPeriod" startAt="6"/>
            </a:pPr>
            <a:r>
              <a:rPr lang="zh-CN" altLang="en-US" sz="44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提供</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月度销售趋势及月环比仪表板链接。</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提供各省份销售额分布概览仪表板链接。</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提供连锁门店销售一览仪表板链接</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 name="矩形"/>
          <p:cNvSpPr/>
          <p:nvPr>
            <p:custDataLst>
              <p:tags r:id="rId2"/>
            </p:custDataLst>
          </p:nvPr>
        </p:nvSpPr>
        <p:spPr>
          <a:xfrm>
            <a:off x="-20955" y="-8255"/>
            <a:ext cx="2134872" cy="21600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实验六</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实训环境</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阿里巴巴普惠体 3.0" panose="00020600040101010101" charset="-122"/>
                <a:ea typeface="阿里巴巴普惠体 3.0" panose="00020600040101010101" charset="-122"/>
                <a:hlinkClick r:id="rId1"/>
              </a:rPr>
              <a:t>http://student.dataease2.fit2cloud.com</a:t>
            </a:r>
            <a:endParaRPr kumimoji="0" lang="en-US" altLang="zh-CN" sz="40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hlinkClick r:id="rId1"/>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atin typeface="阿里巴巴普惠体 3.0" panose="00020600040101010101" charset="-122"/>
                <a:ea typeface="阿里巴巴普惠体 3.0" panose="00020600040101010101" charset="-122"/>
              </a:rPr>
              <a:t>密码：</a:t>
            </a:r>
            <a:r>
              <a:rPr lang="zh-CN" altLang="en-US" sz="3200" b="0" dirty="0">
                <a:latin typeface="阿里巴巴普惠体 3.0" panose="00020600040101010101" charset="-122"/>
                <a:ea typeface="阿里巴巴普惠体 3.0" panose="00020600040101010101" charset="-122"/>
                <a:sym typeface="+mn-ea"/>
              </a:rPr>
              <a:t>DataEase@123456</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mn-ea"/>
            </a:endParaRPr>
          </a:p>
        </p:txBody>
      </p:sp>
      <p:sp>
        <p:nvSpPr>
          <p:cNvPr id="7" name="文本框 6"/>
          <p:cNvSpPr txBox="1"/>
          <p:nvPr/>
        </p:nvSpPr>
        <p:spPr>
          <a:xfrm>
            <a:off x="556895" y="6569393"/>
            <a:ext cx="5745051"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修改密码；</a:t>
            </a:r>
            <a:endParaRPr kumimoji="0" lang="en-US" altLang="zh-CN"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创建数据集文件夹：</a:t>
            </a:r>
            <a:r>
              <a:rPr lang="zh-CN" altLang="en-US" sz="3200" b="0" dirty="0">
                <a:latin typeface="阿里巴巴普惠体 3.0" panose="00020600040101010101" charset="-122"/>
                <a:ea typeface="阿里巴巴普惠体 3.0" panose="00020600040101010101" charset="-122"/>
                <a:sym typeface="+mn-ea"/>
              </a:rPr>
              <a:t>学校简称</a:t>
            </a:r>
            <a:r>
              <a:rPr lang="en-US" altLang="zh-CN" sz="3200" b="0" dirty="0">
                <a:latin typeface="阿里巴巴普惠体 3.0" panose="00020600040101010101" charset="-122"/>
                <a:ea typeface="阿里巴巴普惠体 3.0" panose="00020600040101010101" charset="-122"/>
                <a:sym typeface="+mn-ea"/>
              </a:rPr>
              <a:t>-</a:t>
            </a:r>
            <a:r>
              <a:rPr lang="zh-CN" altLang="en-US" sz="3200" b="0" dirty="0">
                <a:latin typeface="阿里巴巴普惠体 3.0" panose="00020600040101010101" charset="-122"/>
                <a:ea typeface="阿里巴巴普惠体 3.0" panose="00020600040101010101" charset="-122"/>
                <a:sym typeface="+mn-ea"/>
              </a:rPr>
              <a:t>专业名称</a:t>
            </a:r>
            <a:r>
              <a:rPr lang="en-US" altLang="zh-CN" sz="3200" b="0" dirty="0">
                <a:latin typeface="阿里巴巴普惠体 3.0" panose="00020600040101010101" charset="-122"/>
                <a:ea typeface="阿里巴巴普惠体 3.0" panose="00020600040101010101" charset="-122"/>
                <a:sym typeface="+mn-ea"/>
              </a:rPr>
              <a:t>-</a:t>
            </a:r>
            <a:r>
              <a:rPr lang="zh-CN" altLang="en-US" sz="3200" b="0" dirty="0">
                <a:latin typeface="阿里巴巴普惠体 3.0" panose="00020600040101010101" charset="-122"/>
                <a:ea typeface="阿里巴巴普惠体 3.0" panose="00020600040101010101" charset="-122"/>
                <a:sym typeface="+mn-ea"/>
              </a:rPr>
              <a:t>学号</a:t>
            </a: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a:t>
            </a:r>
            <a:endParaRPr kumimoji="0" lang="en-US" altLang="zh-CN"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dirty="0">
                <a:latin typeface="阿里巴巴普惠体 3.0" panose="00020600040101010101" charset="-122"/>
                <a:ea typeface="阿里巴巴普惠体 3.0" panose="00020600040101010101" charset="-122"/>
              </a:rPr>
              <a:t>创建仪表板文件夹：学校简称</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专业名称</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学号。</a:t>
            </a:r>
            <a:endPar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8" name="图片 7"/>
          <p:cNvPicPr>
            <a:picLocks noChangeAspect="1"/>
          </p:cNvPicPr>
          <p:nvPr>
            <p:custDataLst>
              <p:tags r:id="rId2"/>
            </p:custDataLst>
          </p:nvPr>
        </p:nvPicPr>
        <p:blipFill>
          <a:blip r:embed="rId3"/>
          <a:stretch>
            <a:fillRect/>
          </a:stretch>
        </p:blipFill>
        <p:spPr>
          <a:xfrm>
            <a:off x="6701790" y="2743835"/>
            <a:ext cx="16836390" cy="8844915"/>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673735"/>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sz="3200" dirty="0">
                <a:latin typeface="阿里巴巴普惠体 3.0" panose="00020600040101010101" charset="-122"/>
                <a:ea typeface="阿里巴巴普惠体 3.0" panose="00020600040101010101" charset="-122"/>
                <a:cs typeface="Alibaba PuHuiTi 3.0 55 Regular" panose="00020600040101010101" pitchFamily="18" charset="-122"/>
              </a:rPr>
              <a:t>THANK YOU</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www.fit2cloud.com</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400-052-0755</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sz="32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    北京 · 上海 · 深圳 · 广州 · 南京 · 杭州 · 苏州 · 武汉</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成都 · 西安 · 长沙 · 济南 · 青岛 · 郑州 · 厦门 · 合肥 · 重庆</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7105" y="1800860"/>
            <a:ext cx="6167755" cy="101142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3600" b="0" dirty="0">
                <a:latin typeface="阿里巴巴普惠体 3.0" panose="00020600040101010101" charset="-122"/>
                <a:ea typeface="阿里巴巴普惠体 3.0" panose="00020600040101010101" charset="-122"/>
              </a:rPr>
              <a:t>视图制作步骤：</a:t>
            </a:r>
            <a:endParaRPr kumimoji="0" lang="en-US" altLang="zh-CN" sz="28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indent="-457200" algn="l">
              <a:lnSpc>
                <a:spcPct val="200000"/>
              </a:lnSpc>
              <a:buFont typeface="Wingdings" panose="05000000000000000000" pitchFamily="2" charset="2"/>
              <a:buChar char="Ø"/>
            </a:pPr>
            <a:r>
              <a:rPr lang="zh-CN" altLang="en-US" b="0" dirty="0">
                <a:latin typeface="阿里巴巴普惠体 3.0" panose="00020600040101010101" charset="-122"/>
                <a:ea typeface="阿里巴巴普惠体 3.0" panose="00020600040101010101" charset="-122"/>
              </a:rPr>
              <a:t>基于仪表板</a:t>
            </a:r>
            <a:r>
              <a:rPr lang="en-US" altLang="zh-CN" b="0" dirty="0">
                <a:latin typeface="阿里巴巴普惠体 3.0" panose="00020600040101010101" charset="-122"/>
                <a:ea typeface="阿里巴巴普惠体 3.0" panose="00020600040101010101" charset="-122"/>
              </a:rPr>
              <a:t>/</a:t>
            </a:r>
            <a:r>
              <a:rPr lang="zh-CN" altLang="en-US" b="0" dirty="0">
                <a:latin typeface="阿里巴巴普惠体 3.0" panose="00020600040101010101" charset="-122"/>
                <a:ea typeface="阿里巴巴普惠体 3.0" panose="00020600040101010101" charset="-122"/>
              </a:rPr>
              <a:t>数据大屏添加视图</a:t>
            </a:r>
            <a:endParaRPr lang="en-US" altLang="zh-CN" b="0" dirty="0">
              <a:latin typeface="阿里巴巴普惠体 3.0" panose="00020600040101010101" charset="-122"/>
              <a:ea typeface="阿里巴巴普惠体 3.0" panose="00020600040101010101" charset="-122"/>
            </a:endParaRPr>
          </a:p>
          <a:p>
            <a:pPr marL="457200" indent="-457200" algn="l">
              <a:lnSpc>
                <a:spcPct val="200000"/>
              </a:lnSpc>
              <a:buFont typeface="Wingdings" panose="05000000000000000000" pitchFamily="2" charset="2"/>
              <a:buChar char="Ø"/>
            </a:pPr>
            <a:r>
              <a:rPr lang="zh-CN" altLang="en-US" b="0" dirty="0">
                <a:latin typeface="阿里巴巴普惠体 3.0" panose="00020600040101010101" charset="-122"/>
                <a:ea typeface="阿里巴巴普惠体 3.0" panose="00020600040101010101" charset="-122"/>
              </a:rPr>
              <a:t>选择视图类型</a:t>
            </a:r>
            <a:endParaRPr lang="en-US" altLang="zh-CN" b="0" dirty="0">
              <a:latin typeface="阿里巴巴普惠体 3.0" panose="00020600040101010101" charset="-122"/>
              <a:ea typeface="阿里巴巴普惠体 3.0" panose="00020600040101010101" charset="-122"/>
            </a:endParaRPr>
          </a:p>
          <a:p>
            <a:pPr marL="457200" indent="-457200" algn="l">
              <a:lnSpc>
                <a:spcPct val="200000"/>
              </a:lnSpc>
              <a:buFont typeface="Wingdings" panose="05000000000000000000" pitchFamily="2" charset="2"/>
              <a:buChar char="Ø"/>
            </a:pPr>
            <a:r>
              <a:rPr lang="zh-CN" altLang="en-US" b="0" dirty="0">
                <a:latin typeface="阿里巴巴普惠体 3.0" panose="00020600040101010101" charset="-122"/>
                <a:ea typeface="阿里巴巴普惠体 3.0" panose="00020600040101010101" charset="-122"/>
              </a:rPr>
              <a:t>选择数据集</a:t>
            </a:r>
            <a:endParaRPr lang="en-US" altLang="zh-CN" b="0" dirty="0">
              <a:latin typeface="阿里巴巴普惠体 3.0" panose="00020600040101010101" charset="-122"/>
              <a:ea typeface="阿里巴巴普惠体 3.0" panose="00020600040101010101" charset="-122"/>
            </a:endParaRPr>
          </a:p>
          <a:p>
            <a:pPr marL="457200" indent="-457200" algn="l">
              <a:lnSpc>
                <a:spcPct val="200000"/>
              </a:lnSpc>
              <a:buFont typeface="Wingdings" panose="05000000000000000000" pitchFamily="2" charset="2"/>
              <a:buChar char="Ø"/>
            </a:pPr>
            <a:r>
              <a:rPr lang="zh-CN" altLang="en-US" b="0" dirty="0">
                <a:latin typeface="阿里巴巴普惠体 3.0" panose="00020600040101010101" charset="-122"/>
                <a:ea typeface="阿里巴巴普惠体 3.0" panose="00020600040101010101" charset="-122"/>
              </a:rPr>
              <a:t>拖拽设置指标和维度</a:t>
            </a:r>
            <a:endParaRPr lang="en-US" altLang="zh-CN" b="0" dirty="0">
              <a:latin typeface="阿里巴巴普惠体 3.0" panose="00020600040101010101" charset="-122"/>
              <a:ea typeface="阿里巴巴普惠体 3.0" panose="00020600040101010101" charset="-122"/>
            </a:endParaRPr>
          </a:p>
          <a:p>
            <a:pPr marL="457200" indent="-457200" algn="l">
              <a:lnSpc>
                <a:spcPct val="200000"/>
              </a:lnSpc>
              <a:buFont typeface="Wingdings" panose="05000000000000000000" pitchFamily="2" charset="2"/>
              <a:buChar char="Ø"/>
            </a:pPr>
            <a:r>
              <a:rPr lang="zh-CN" altLang="en-US" b="0" dirty="0">
                <a:latin typeface="阿里巴巴普惠体 3.0" panose="00020600040101010101" charset="-122"/>
                <a:ea typeface="阿里巴巴普惠体 3.0" panose="00020600040101010101" charset="-122"/>
              </a:rPr>
              <a:t>设置视图样式</a:t>
            </a:r>
            <a:endParaRPr lang="en-US" altLang="zh-CN" b="0" dirty="0">
              <a:latin typeface="阿里巴巴普惠体 3.0" panose="00020600040101010101" charset="-122"/>
              <a:ea typeface="阿里巴巴普惠体 3.0" panose="00020600040101010101" charset="-122"/>
            </a:endParaRPr>
          </a:p>
          <a:p>
            <a:pPr marL="457200" indent="-457200" algn="l">
              <a:lnSpc>
                <a:spcPct val="200000"/>
              </a:lnSpc>
              <a:buFont typeface="Wingdings" panose="05000000000000000000" pitchFamily="2" charset="2"/>
              <a:buChar char="Ø"/>
            </a:pPr>
            <a:r>
              <a:rPr lang="zh-CN" altLang="en-US" b="0" dirty="0">
                <a:latin typeface="阿里巴巴普惠体 3.0" panose="00020600040101010101" charset="-122"/>
                <a:ea typeface="阿里巴巴普惠体 3.0" panose="00020600040101010101" charset="-122"/>
              </a:rPr>
              <a:t>设置高级设置</a:t>
            </a:r>
            <a:endParaRPr lang="en-US" altLang="zh-CN" b="0" dirty="0">
              <a:latin typeface="阿里巴巴普惠体 3.0" panose="00020600040101010101" charset="-122"/>
              <a:ea typeface="阿里巴巴普惠体 3.0" panose="00020600040101010101" charset="-122"/>
            </a:endParaRPr>
          </a:p>
          <a:p>
            <a:pPr marL="457200" indent="-457200" algn="l">
              <a:lnSpc>
                <a:spcPct val="200000"/>
              </a:lnSpc>
              <a:buFont typeface="Wingdings" panose="05000000000000000000" pitchFamily="2" charset="2"/>
              <a:buChar char="Ø"/>
            </a:pPr>
            <a:r>
              <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过滤器设置</a:t>
            </a:r>
            <a:endParaRPr kumimoji="0" lang="en-US" altLang="zh-CN"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indent="-457200" algn="l">
              <a:lnSpc>
                <a:spcPct val="200000"/>
              </a:lnSpc>
              <a:buFont typeface="Wingdings" panose="05000000000000000000" pitchFamily="2" charset="2"/>
              <a:buChar char="Ø"/>
            </a:pPr>
            <a:r>
              <a:rPr lang="zh-CN" altLang="en-US" b="0" dirty="0">
                <a:latin typeface="阿里巴巴普惠体 3.0" panose="00020600040101010101" charset="-122"/>
                <a:ea typeface="阿里巴巴普惠体 3.0" panose="00020600040101010101" charset="-122"/>
              </a:rPr>
              <a:t>钻取设置</a:t>
            </a:r>
            <a:endParaRPr lang="en-US" altLang="zh-CN" b="0" dirty="0">
              <a:latin typeface="阿里巴巴普惠体 3.0" panose="00020600040101010101" charset="-122"/>
              <a:ea typeface="阿里巴巴普惠体 3.0" panose="00020600040101010101" charset="-122"/>
            </a:endParaRPr>
          </a:p>
          <a:p>
            <a:pPr marL="457200" indent="-457200" algn="l">
              <a:lnSpc>
                <a:spcPct val="200000"/>
              </a:lnSpc>
              <a:buFont typeface="Wingdings" panose="05000000000000000000" pitchFamily="2" charset="2"/>
              <a:buChar char="Ø"/>
            </a:pPr>
            <a:r>
              <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刷新频率等</a:t>
            </a:r>
            <a:endPar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4" name="矩形"/>
          <p:cNvSpPr/>
          <p:nvPr/>
        </p:nvSpPr>
        <p:spPr>
          <a:xfrm>
            <a:off x="-21272" y="-7374"/>
            <a:ext cx="2598218"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5" name="DataEase 核心概念"/>
          <p:cNvSpPr txBox="1"/>
          <p:nvPr/>
        </p:nvSpPr>
        <p:spPr>
          <a:xfrm>
            <a:off x="16827" y="255654"/>
            <a:ext cx="2598219"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pic>
        <p:nvPicPr>
          <p:cNvPr id="7" name="图片 6"/>
          <p:cNvPicPr>
            <a:picLocks noChangeAspect="1"/>
          </p:cNvPicPr>
          <p:nvPr/>
        </p:nvPicPr>
        <p:blipFill>
          <a:blip r:embed="rId1"/>
          <a:stretch>
            <a:fillRect/>
          </a:stretch>
        </p:blipFill>
        <p:spPr>
          <a:xfrm>
            <a:off x="7234513" y="2179863"/>
            <a:ext cx="16319670" cy="8041821"/>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2" y="0"/>
            <a:ext cx="5840182" cy="252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全国销量</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sp>
        <p:nvSpPr>
          <p:cNvPr id="11" name="文本框 10"/>
          <p:cNvSpPr txBox="1"/>
          <p:nvPr/>
        </p:nvSpPr>
        <p:spPr>
          <a:xfrm>
            <a:off x="0" y="1884076"/>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200" b="0" dirty="0">
                <a:latin typeface="阿里巴巴普惠体 3.0" panose="00020600040101010101" charset="-122"/>
                <a:ea typeface="阿里巴巴普惠体 3.0" panose="00020600040101010101" charset="-122"/>
              </a:rPr>
              <a:t>	</a:t>
            </a:r>
            <a:r>
              <a:rPr lang="zh-CN" altLang="en-US" sz="3200" b="0" dirty="0">
                <a:latin typeface="阿里巴巴普惠体 3.0" panose="00020600040101010101" charset="-122"/>
                <a:ea typeface="阿里巴巴普惠体 3.0" panose="00020600040101010101" charset="-122"/>
              </a:rPr>
              <a:t>地图视图制作及基础属性配置。</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9" name="图片 8"/>
          <p:cNvPicPr>
            <a:picLocks noChangeAspect="1"/>
          </p:cNvPicPr>
          <p:nvPr/>
        </p:nvPicPr>
        <p:blipFill>
          <a:blip r:embed="rId1"/>
          <a:stretch>
            <a:fillRect/>
          </a:stretch>
        </p:blipFill>
        <p:spPr>
          <a:xfrm>
            <a:off x="705890" y="3272445"/>
            <a:ext cx="9806321" cy="8884578"/>
          </a:xfrm>
          <a:prstGeom prst="rect">
            <a:avLst/>
          </a:prstGeom>
        </p:spPr>
      </p:pic>
      <p:pic>
        <p:nvPicPr>
          <p:cNvPr id="13" name="图片 12"/>
          <p:cNvPicPr>
            <a:picLocks noChangeAspect="1"/>
          </p:cNvPicPr>
          <p:nvPr/>
        </p:nvPicPr>
        <p:blipFill>
          <a:blip r:embed="rId2"/>
          <a:stretch>
            <a:fillRect/>
          </a:stretch>
        </p:blipFill>
        <p:spPr>
          <a:xfrm>
            <a:off x="17231371" y="3270258"/>
            <a:ext cx="6125553" cy="4999532"/>
          </a:xfrm>
          <a:prstGeom prst="rect">
            <a:avLst/>
          </a:prstGeom>
        </p:spPr>
      </p:pic>
      <p:pic>
        <p:nvPicPr>
          <p:cNvPr id="2" name="图片 1"/>
          <p:cNvPicPr>
            <a:picLocks noChangeAspect="1"/>
          </p:cNvPicPr>
          <p:nvPr/>
        </p:nvPicPr>
        <p:blipFill>
          <a:blip r:embed="rId3"/>
          <a:stretch>
            <a:fillRect/>
          </a:stretch>
        </p:blipFill>
        <p:spPr>
          <a:xfrm>
            <a:off x="11255175" y="3270258"/>
            <a:ext cx="5233232" cy="6279878"/>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3" y="-7374"/>
            <a:ext cx="7740000"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城市销量</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TOP10</a:t>
            </a:r>
            <a:endPar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endParaRPr>
          </a:p>
          <a:p>
            <a:pPr marL="0" marR="0" lvl="0" indent="0" algn="l" defTabSz="914400" rtl="0" eaLnBrk="1" fontAlgn="auto" latinLnBrk="0" hangingPunct="0">
              <a:lnSpc>
                <a:spcPct val="100000"/>
              </a:lnSpc>
              <a:spcBef>
                <a:spcPts val="0"/>
              </a:spcBef>
              <a:spcAft>
                <a:spcPts val="0"/>
              </a:spcAft>
              <a:buClrTx/>
              <a:buSzTx/>
              <a:buFontTx/>
              <a:buNone/>
              <a:defRPr/>
            </a:pP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sp>
        <p:nvSpPr>
          <p:cNvPr id="11" name="文本框 10"/>
          <p:cNvSpPr txBox="1"/>
          <p:nvPr/>
        </p:nvSpPr>
        <p:spPr>
          <a:xfrm>
            <a:off x="1018540" y="1883410"/>
            <a:ext cx="741680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3200" b="0" dirty="0">
                <a:latin typeface="阿里巴巴普惠体 3.0" panose="00020600040101010101" charset="-122"/>
                <a:ea typeface="阿里巴巴普惠体 3.0" panose="00020600040101010101" charset="-122"/>
              </a:rPr>
              <a:t>柱状图制作及相关属性配置。</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2" name="图片 1"/>
          <p:cNvPicPr>
            <a:picLocks noChangeAspect="1"/>
          </p:cNvPicPr>
          <p:nvPr/>
        </p:nvPicPr>
        <p:blipFill>
          <a:blip r:embed="rId1"/>
          <a:stretch>
            <a:fillRect/>
          </a:stretch>
        </p:blipFill>
        <p:spPr>
          <a:xfrm>
            <a:off x="942923" y="3436597"/>
            <a:ext cx="12898263" cy="5290071"/>
          </a:xfrm>
          <a:prstGeom prst="rect">
            <a:avLst/>
          </a:prstGeom>
        </p:spPr>
      </p:pic>
      <p:pic>
        <p:nvPicPr>
          <p:cNvPr id="5" name="图片 4"/>
          <p:cNvPicPr>
            <a:picLocks noChangeAspect="1"/>
          </p:cNvPicPr>
          <p:nvPr/>
        </p:nvPicPr>
        <p:blipFill>
          <a:blip r:embed="rId2"/>
          <a:stretch>
            <a:fillRect/>
          </a:stretch>
        </p:blipFill>
        <p:spPr>
          <a:xfrm>
            <a:off x="14179121" y="3436597"/>
            <a:ext cx="4093887" cy="6140831"/>
          </a:xfrm>
          <a:prstGeom prst="rect">
            <a:avLst/>
          </a:prstGeom>
        </p:spPr>
      </p:pic>
      <p:pic>
        <p:nvPicPr>
          <p:cNvPr id="6" name="图片 5"/>
          <p:cNvPicPr>
            <a:picLocks noChangeAspect="1"/>
          </p:cNvPicPr>
          <p:nvPr/>
        </p:nvPicPr>
        <p:blipFill>
          <a:blip r:embed="rId3"/>
          <a:stretch>
            <a:fillRect/>
          </a:stretch>
        </p:blipFill>
        <p:spPr>
          <a:xfrm>
            <a:off x="18610943" y="3436597"/>
            <a:ext cx="3940227" cy="3735919"/>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376900" y="2105183"/>
            <a:ext cx="7060200"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注意点：</a:t>
            </a:r>
            <a:endParaRPr kumimoji="0" lang="en-US" altLang="zh-CN"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b="0" dirty="0">
                <a:latin typeface="阿里巴巴普惠体 3.0" panose="00020600040101010101" charset="-122"/>
                <a:ea typeface="阿里巴巴普惠体 3.0" panose="00020600040101010101" charset="-122"/>
              </a:rPr>
              <a:t>1</a:t>
            </a:r>
            <a:r>
              <a:rPr lang="zh-CN" altLang="en-US" b="0" dirty="0">
                <a:latin typeface="阿里巴巴普惠体 3.0" panose="00020600040101010101" charset="-122"/>
                <a:ea typeface="阿里巴巴普惠体 3.0" panose="00020600040101010101" charset="-122"/>
              </a:rPr>
              <a:t>、依次将层级关系拖动至 钻取</a:t>
            </a:r>
            <a:r>
              <a:rPr lang="en-US" altLang="zh-CN" b="0" dirty="0">
                <a:latin typeface="阿里巴巴普惠体 3.0" panose="00020600040101010101" charset="-122"/>
                <a:ea typeface="阿里巴巴普惠体 3.0" panose="00020600040101010101" charset="-122"/>
              </a:rPr>
              <a:t>/</a:t>
            </a:r>
            <a:r>
              <a:rPr lang="zh-CN" altLang="en-US" b="0" dirty="0">
                <a:latin typeface="阿里巴巴普惠体 3.0" panose="00020600040101010101" charset="-122"/>
                <a:ea typeface="阿里巴巴普惠体 3.0" panose="00020600040101010101" charset="-122"/>
              </a:rPr>
              <a:t>维度 框，从上到下逐层深入。</a:t>
            </a:r>
            <a:endParaRPr lang="en-US" altLang="zh-CN" b="0" dirty="0">
              <a:latin typeface="阿里巴巴普惠体 3.0" panose="00020600040101010101" charset="-122"/>
              <a:ea typeface="阿里巴巴普惠体 3.0" panose="00020600040101010101" charset="-122"/>
            </a:endParaRPr>
          </a:p>
          <a:p>
            <a:pPr marL="0" marR="0" indent="0" algn="l" defTabSz="821690" rtl="0" fontAlgn="auto" latinLnBrk="0" hangingPunct="0">
              <a:lnSpc>
                <a:spcPct val="150000"/>
              </a:lnSpc>
              <a:spcBef>
                <a:spcPts val="0"/>
              </a:spcBef>
              <a:spcAft>
                <a:spcPts val="0"/>
              </a:spcAft>
              <a:buClrTx/>
              <a:buSzTx/>
              <a:buFontTx/>
              <a:buNone/>
            </a:pPr>
            <a:r>
              <a:rPr kumimoji="0" lang="en-US" altLang="zh-CN"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2</a:t>
            </a:r>
            <a:r>
              <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、钻取</a:t>
            </a:r>
            <a:r>
              <a:rPr kumimoji="0" lang="en-US" altLang="zh-CN"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a:t>
            </a:r>
            <a:r>
              <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维度 里的最上面的字段，必须为维度里的字段。</a:t>
            </a:r>
            <a:endPar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3" name="矩形"/>
          <p:cNvSpPr/>
          <p:nvPr/>
        </p:nvSpPr>
        <p:spPr>
          <a:xfrm>
            <a:off x="-21273" y="-7374"/>
            <a:ext cx="7740000"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数据配置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钻取 </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pic>
        <p:nvPicPr>
          <p:cNvPr id="7" name="图片 6"/>
          <p:cNvPicPr>
            <a:picLocks noChangeAspect="1"/>
          </p:cNvPicPr>
          <p:nvPr/>
        </p:nvPicPr>
        <p:blipFill>
          <a:blip r:embed="rId1"/>
          <a:stretch>
            <a:fillRect/>
          </a:stretch>
        </p:blipFill>
        <p:spPr>
          <a:xfrm>
            <a:off x="4860925" y="1730375"/>
            <a:ext cx="5271770" cy="1124712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2" y="-7374"/>
            <a:ext cx="6358278"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lvl="0" algn="l">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各大类销量</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sp>
        <p:nvSpPr>
          <p:cNvPr id="11" name="文本框 10"/>
          <p:cNvSpPr txBox="1"/>
          <p:nvPr/>
        </p:nvSpPr>
        <p:spPr>
          <a:xfrm>
            <a:off x="1524000" y="2519045"/>
            <a:ext cx="705104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200" b="0" dirty="0">
                <a:latin typeface="阿里巴巴普惠体 3.0" panose="00020600040101010101" charset="-122"/>
                <a:ea typeface="阿里巴巴普惠体 3.0" panose="00020600040101010101" charset="-122"/>
              </a:rPr>
              <a:t>	</a:t>
            </a:r>
            <a:r>
              <a:rPr lang="zh-CN" altLang="en-US" sz="3200" b="0" dirty="0">
                <a:latin typeface="阿里巴巴普惠体 3.0" panose="00020600040101010101" charset="-122"/>
                <a:ea typeface="阿里巴巴普惠体 3.0" panose="00020600040101010101" charset="-122"/>
              </a:rPr>
              <a:t>柱状图下钻展示。</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2" name="图片 1"/>
          <p:cNvPicPr>
            <a:picLocks noChangeAspect="1"/>
          </p:cNvPicPr>
          <p:nvPr/>
        </p:nvPicPr>
        <p:blipFill>
          <a:blip r:embed="rId1"/>
          <a:stretch>
            <a:fillRect/>
          </a:stretch>
        </p:blipFill>
        <p:spPr>
          <a:xfrm>
            <a:off x="2208550" y="4072337"/>
            <a:ext cx="10629409" cy="4927174"/>
          </a:xfrm>
          <a:prstGeom prst="rect">
            <a:avLst/>
          </a:prstGeom>
        </p:spPr>
      </p:pic>
      <p:pic>
        <p:nvPicPr>
          <p:cNvPr id="5" name="图片 4"/>
          <p:cNvPicPr>
            <a:picLocks noChangeAspect="1"/>
          </p:cNvPicPr>
          <p:nvPr/>
        </p:nvPicPr>
        <p:blipFill>
          <a:blip r:embed="rId2"/>
          <a:stretch>
            <a:fillRect/>
          </a:stretch>
        </p:blipFill>
        <p:spPr>
          <a:xfrm>
            <a:off x="14594043" y="2321392"/>
            <a:ext cx="4678311" cy="9980397"/>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218055" y="1884045"/>
            <a:ext cx="1386840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200" b="0" dirty="0">
                <a:latin typeface="阿里巴巴普惠体 3.0" panose="00020600040101010101" charset="-122"/>
                <a:ea typeface="阿里巴巴普惠体 3.0" panose="00020600040101010101" charset="-122"/>
              </a:rPr>
              <a:t>	</a:t>
            </a:r>
            <a:r>
              <a:rPr lang="zh-CN" altLang="en-US" sz="3200" b="0" dirty="0">
                <a:latin typeface="阿里巴巴普惠体 3.0" panose="00020600040101010101" charset="-122"/>
                <a:ea typeface="阿里巴巴普惠体 3.0" panose="00020600040101010101" charset="-122"/>
              </a:rPr>
              <a:t>时间类型的字段可设置显示内容及显示格式。</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3" name="矩形"/>
          <p:cNvSpPr/>
          <p:nvPr/>
        </p:nvSpPr>
        <p:spPr>
          <a:xfrm>
            <a:off x="-21273" y="-7374"/>
            <a:ext cx="7689763"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数据配置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维度 </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995569" y="3370548"/>
            <a:ext cx="5382320" cy="8640382"/>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3296826" y="3370548"/>
            <a:ext cx="5578756" cy="8982742"/>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2" y="-7374"/>
            <a:ext cx="6549664" cy="216000"/>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Calibri"/>
              <a:cs typeface="Calibri"/>
              <a:sym typeface="Calibri"/>
            </a:endParaRPr>
          </a:p>
        </p:txBody>
      </p:sp>
      <p:sp>
        <p:nvSpPr>
          <p:cNvPr id="4" name="DataEase 核心概念"/>
          <p:cNvSpPr txBox="1"/>
          <p:nvPr/>
        </p:nvSpPr>
        <p:spPr>
          <a:xfrm>
            <a:off x="16827" y="255654"/>
            <a:ext cx="9501246"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视图制作 </a:t>
            </a:r>
            <a:r>
              <a:rPr lang="en-US" altLang="zh-CN" b="0" dirty="0">
                <a:solidFill>
                  <a:srgbClr val="0A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 各月份销量</a:t>
            </a:r>
            <a:endParaRPr kumimoji="0" lang="zh-CN" altLang="en-US" sz="50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pic>
        <p:nvPicPr>
          <p:cNvPr id="2" name="图片 1"/>
          <p:cNvPicPr>
            <a:picLocks noChangeAspect="1"/>
          </p:cNvPicPr>
          <p:nvPr/>
        </p:nvPicPr>
        <p:blipFill>
          <a:blip r:embed="rId1"/>
          <a:stretch>
            <a:fillRect/>
          </a:stretch>
        </p:blipFill>
        <p:spPr>
          <a:xfrm>
            <a:off x="609632" y="3390169"/>
            <a:ext cx="11065831" cy="5142866"/>
          </a:xfrm>
          <a:prstGeom prst="rect">
            <a:avLst/>
          </a:prstGeom>
        </p:spPr>
      </p:pic>
      <p:pic>
        <p:nvPicPr>
          <p:cNvPr id="5" name="图片 4"/>
          <p:cNvPicPr>
            <a:picLocks noChangeAspect="1"/>
          </p:cNvPicPr>
          <p:nvPr/>
        </p:nvPicPr>
        <p:blipFill>
          <a:blip r:embed="rId2"/>
          <a:stretch>
            <a:fillRect/>
          </a:stretch>
        </p:blipFill>
        <p:spPr>
          <a:xfrm>
            <a:off x="12295505" y="3390169"/>
            <a:ext cx="4264660" cy="9350375"/>
          </a:xfrm>
          <a:prstGeom prst="rect">
            <a:avLst/>
          </a:prstGeom>
        </p:spPr>
      </p:pic>
      <p:pic>
        <p:nvPicPr>
          <p:cNvPr id="6" name="图片 5"/>
          <p:cNvPicPr>
            <a:picLocks noChangeAspect="1"/>
          </p:cNvPicPr>
          <p:nvPr/>
        </p:nvPicPr>
        <p:blipFill>
          <a:blip r:embed="rId3"/>
          <a:stretch>
            <a:fillRect/>
          </a:stretch>
        </p:blipFill>
        <p:spPr>
          <a:xfrm>
            <a:off x="17037265" y="3390169"/>
            <a:ext cx="4608532" cy="4048617"/>
          </a:xfrm>
          <a:prstGeom prst="rect">
            <a:avLst/>
          </a:prstGeom>
        </p:spPr>
      </p:pic>
      <p:sp>
        <p:nvSpPr>
          <p:cNvPr id="14" name="文本框 13"/>
          <p:cNvSpPr txBox="1"/>
          <p:nvPr/>
        </p:nvSpPr>
        <p:spPr>
          <a:xfrm>
            <a:off x="727454" y="1993890"/>
            <a:ext cx="16086204"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3200" b="0" dirty="0">
                <a:latin typeface="阿里巴巴普惠体 3.0" panose="00020600040101010101" charset="-122"/>
                <a:ea typeface="阿里巴巴普惠体 3.0" panose="00020600040101010101" charset="-122"/>
              </a:rPr>
              <a:t>时间类型的字段可设置显示内容及显示格式。</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3092</Words>
  <Application>WPS 文字</Application>
  <PresentationFormat>自定义</PresentationFormat>
  <Paragraphs>269</Paragraphs>
  <Slides>29</Slides>
  <Notes>5</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29</vt:i4>
      </vt:variant>
    </vt:vector>
  </HeadingPairs>
  <TitlesOfParts>
    <vt:vector size="54" baseType="lpstr">
      <vt:lpstr>Arial</vt:lpstr>
      <vt:lpstr>宋体</vt:lpstr>
      <vt:lpstr>Wingdings</vt:lpstr>
      <vt:lpstr>Helvetica Neue</vt:lpstr>
      <vt:lpstr>Helvetica Neue Medium</vt:lpstr>
      <vt:lpstr>Helvetica Neue Light</vt:lpstr>
      <vt:lpstr>Helvetica Neue Thin</vt:lpstr>
      <vt:lpstr>Helvetica Light</vt:lpstr>
      <vt:lpstr>阿里巴巴普惠体 3.0</vt:lpstr>
      <vt:lpstr>微软雅黑</vt:lpstr>
      <vt:lpstr>汉仪旗黑</vt:lpstr>
      <vt:lpstr>Calibri</vt:lpstr>
      <vt:lpstr>Alibaba PuHuiTi Medium</vt:lpstr>
      <vt:lpstr>苹方-简</vt:lpstr>
      <vt:lpstr>宋体</vt:lpstr>
      <vt:lpstr>Arial Unicode MS</vt:lpstr>
      <vt:lpstr>汉仪书宋二KW</vt:lpstr>
      <vt:lpstr>Helvetica Neue Bold</vt:lpstr>
      <vt:lpstr>Alibaba PuHuiTi</vt:lpstr>
      <vt:lpstr>PingFang SC</vt:lpstr>
      <vt:lpstr>Trebuchet MS</vt:lpstr>
      <vt:lpstr>Alibaba PuHuiTi 3.0 55 Regular</vt:lpstr>
      <vt:lpstr>Helvetica</vt:lpstr>
      <vt:lpstr>Helvetica Neue</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709</cp:revision>
  <dcterms:created xsi:type="dcterms:W3CDTF">2024-08-13T08:15:56Z</dcterms:created>
  <dcterms:modified xsi:type="dcterms:W3CDTF">2024-08-13T08:15:56Z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27E523491D666885694EB765021EF797_42</vt:lpwstr>
  </property>
  <property fmtid="{D5CDD505-2E9C-101B-9397-08002B2CF9AE}" pid="3" name="KSOProductBuildVer">
    <vt:lpwstr>2052-6.10.1.8873</vt:lpwstr>
  </property>
</Properties>
</file>